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28"/>
  </p:notesMasterIdLst>
  <p:sldIdLst>
    <p:sldId id="281" r:id="rId2"/>
    <p:sldId id="282" r:id="rId3"/>
    <p:sldId id="256" r:id="rId4"/>
    <p:sldId id="258" r:id="rId5"/>
    <p:sldId id="257" r:id="rId6"/>
    <p:sldId id="275" r:id="rId7"/>
    <p:sldId id="259" r:id="rId8"/>
    <p:sldId id="260" r:id="rId9"/>
    <p:sldId id="267" r:id="rId10"/>
    <p:sldId id="277" r:id="rId11"/>
    <p:sldId id="276" r:id="rId12"/>
    <p:sldId id="278" r:id="rId13"/>
    <p:sldId id="262" r:id="rId14"/>
    <p:sldId id="263" r:id="rId15"/>
    <p:sldId id="264" r:id="rId16"/>
    <p:sldId id="265" r:id="rId17"/>
    <p:sldId id="266" r:id="rId18"/>
    <p:sldId id="268" r:id="rId19"/>
    <p:sldId id="269" r:id="rId20"/>
    <p:sldId id="270" r:id="rId21"/>
    <p:sldId id="271" r:id="rId22"/>
    <p:sldId id="272" r:id="rId23"/>
    <p:sldId id="273" r:id="rId24"/>
    <p:sldId id="279" r:id="rId25"/>
    <p:sldId id="280" r:id="rId26"/>
    <p:sldId id="274" r:id="rId27"/>
  </p:sldIdLst>
  <p:sldSz cx="9144000" cy="6858000" type="screen4x3"/>
  <p:notesSz cx="9144000" cy="6858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29" roundtripDataSignature="AMtx7mhQVVbwmniA7bbjIe5tMiCytuB09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A9CF512-4627-46CE-80BF-2C2FBC38023D}">
  <a:tblStyle styleId="{9A9CF512-4627-46CE-80BF-2C2FBC38023D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1704" y="78"/>
      </p:cViewPr>
      <p:guideLst>
        <p:guide orient="horz" pos="288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customschemas.google.com/relationships/presentationmetadata" Target="meta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524300" y="514350"/>
            <a:ext cx="60963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1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40" name="Google Shape;140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3375977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8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7" name="Google Shape;9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940547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8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7" name="Google Shape;9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1727154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8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7" name="Google Shape;9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24300" y="514350"/>
            <a:ext cx="60963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d132790b24_0_39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4" name="Google Shape;104;g2d132790b24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24300" y="514350"/>
            <a:ext cx="6096300" cy="25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9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3" name="Google Shape;11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24300" y="514350"/>
            <a:ext cx="60963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0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2" name="Google Shape;12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24300" y="514350"/>
            <a:ext cx="60963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d132790b24_0_49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31" name="Google Shape;131;g2d132790b24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24300" y="514350"/>
            <a:ext cx="6096300" cy="25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2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9" name="Google Shape;169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3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01" name="Google Shape;20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2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2da11ee19a0_0_22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34" name="Google Shape;234;g2da11ee19a0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24300" y="514350"/>
            <a:ext cx="6096300" cy="25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2da11ee19a0_0_7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50" name="Google Shape;250;g2da11ee19a0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24300" y="514350"/>
            <a:ext cx="6096300" cy="25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2d132790b24_0_140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65" name="Google Shape;265;g2d132790b24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24300" y="514350"/>
            <a:ext cx="6096300" cy="25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2da11ee19a0_0_41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80" name="Google Shape;280;g2da11ee19a0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2da11ee19a0_0_41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80" name="Google Shape;280;g2da11ee19a0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89135831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2da11ee19a0_0_41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80" name="Google Shape;280;g2da11ee19a0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8609381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2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88" name="Google Shape;288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7" name="Google Shape;4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24300" y="514350"/>
            <a:ext cx="60963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4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6" name="Google Shape;6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5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7" name="Google Shape;5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24300" y="514350"/>
            <a:ext cx="60963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6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3" name="Google Shape;7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215164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6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3" name="Google Shape;7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7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1" name="Google Shape;8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1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40" name="Google Shape;140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4"/>
          <p:cNvSpPr txBox="1">
            <a:spLocks noGrp="1"/>
          </p:cNvSpPr>
          <p:nvPr>
            <p:ph type="title"/>
          </p:nvPr>
        </p:nvSpPr>
        <p:spPr>
          <a:xfrm>
            <a:off x="691387" y="356362"/>
            <a:ext cx="7761224" cy="696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>
                <a:solidFill>
                  <a:srgbClr val="464646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4"/>
          <p:cNvSpPr txBox="1">
            <a:spLocks noGrp="1"/>
          </p:cNvSpPr>
          <p:nvPr>
            <p:ph type="body" idx="1"/>
          </p:nvPr>
        </p:nvSpPr>
        <p:spPr>
          <a:xfrm>
            <a:off x="676402" y="1538089"/>
            <a:ext cx="7791195" cy="1405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 b="0" i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4"/>
          <p:cNvSpPr txBox="1">
            <a:spLocks noGrp="1"/>
          </p:cNvSpPr>
          <p:nvPr>
            <p:ph type="ftr" idx="11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4"/>
          <p:cNvSpPr txBox="1">
            <a:spLocks noGrp="1"/>
          </p:cNvSpPr>
          <p:nvPr>
            <p:ph type="dt" idx="10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24"/>
          <p:cNvSpPr txBox="1">
            <a:spLocks noGrp="1"/>
          </p:cNvSpPr>
          <p:nvPr>
            <p:ph type="sldNum" idx="12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>
  <p:cSld name="Title Slide">
    <p:bg>
      <p:bgPr>
        <a:solidFill>
          <a:schemeClr val="lt1"/>
        </a:solid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2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85800" y="1347216"/>
            <a:ext cx="7772400" cy="807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5800" y="4282440"/>
            <a:ext cx="7772400" cy="807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2;p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85800" y="1484375"/>
            <a:ext cx="7772400" cy="3537204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25"/>
          <p:cNvSpPr/>
          <p:nvPr/>
        </p:nvSpPr>
        <p:spPr>
          <a:xfrm>
            <a:off x="7326630" y="4199381"/>
            <a:ext cx="731520" cy="731520"/>
          </a:xfrm>
          <a:custGeom>
            <a:avLst/>
            <a:gdLst/>
            <a:ahLst/>
            <a:cxnLst/>
            <a:rect l="l" t="t" r="r" b="b"/>
            <a:pathLst>
              <a:path w="731520" h="731520" extrusionOk="0">
                <a:moveTo>
                  <a:pt x="0" y="365760"/>
                </a:moveTo>
                <a:lnTo>
                  <a:pt x="2848" y="319869"/>
                </a:lnTo>
                <a:lnTo>
                  <a:pt x="11167" y="275682"/>
                </a:lnTo>
                <a:lnTo>
                  <a:pt x="24613" y="233542"/>
                </a:lnTo>
                <a:lnTo>
                  <a:pt x="42844" y="193790"/>
                </a:lnTo>
                <a:lnTo>
                  <a:pt x="65517" y="156770"/>
                </a:lnTo>
                <a:lnTo>
                  <a:pt x="92291" y="122822"/>
                </a:lnTo>
                <a:lnTo>
                  <a:pt x="122822" y="92291"/>
                </a:lnTo>
                <a:lnTo>
                  <a:pt x="156770" y="65517"/>
                </a:lnTo>
                <a:lnTo>
                  <a:pt x="193790" y="42844"/>
                </a:lnTo>
                <a:lnTo>
                  <a:pt x="233542" y="24613"/>
                </a:lnTo>
                <a:lnTo>
                  <a:pt x="275682" y="11167"/>
                </a:lnTo>
                <a:lnTo>
                  <a:pt x="319869" y="2848"/>
                </a:lnTo>
                <a:lnTo>
                  <a:pt x="365760" y="0"/>
                </a:lnTo>
                <a:lnTo>
                  <a:pt x="411650" y="2848"/>
                </a:lnTo>
                <a:lnTo>
                  <a:pt x="455837" y="11167"/>
                </a:lnTo>
                <a:lnTo>
                  <a:pt x="497977" y="24613"/>
                </a:lnTo>
                <a:lnTo>
                  <a:pt x="537729" y="42844"/>
                </a:lnTo>
                <a:lnTo>
                  <a:pt x="574749" y="65517"/>
                </a:lnTo>
                <a:lnTo>
                  <a:pt x="608697" y="92291"/>
                </a:lnTo>
                <a:lnTo>
                  <a:pt x="639228" y="122822"/>
                </a:lnTo>
                <a:lnTo>
                  <a:pt x="666002" y="156770"/>
                </a:lnTo>
                <a:lnTo>
                  <a:pt x="688675" y="193790"/>
                </a:lnTo>
                <a:lnTo>
                  <a:pt x="706906" y="233542"/>
                </a:lnTo>
                <a:lnTo>
                  <a:pt x="720352" y="275682"/>
                </a:lnTo>
                <a:lnTo>
                  <a:pt x="728671" y="319869"/>
                </a:lnTo>
                <a:lnTo>
                  <a:pt x="731520" y="365760"/>
                </a:lnTo>
                <a:lnTo>
                  <a:pt x="728671" y="411650"/>
                </a:lnTo>
                <a:lnTo>
                  <a:pt x="720352" y="455837"/>
                </a:lnTo>
                <a:lnTo>
                  <a:pt x="706906" y="497977"/>
                </a:lnTo>
                <a:lnTo>
                  <a:pt x="688675" y="537729"/>
                </a:lnTo>
                <a:lnTo>
                  <a:pt x="666002" y="574749"/>
                </a:lnTo>
                <a:lnTo>
                  <a:pt x="639228" y="608697"/>
                </a:lnTo>
                <a:lnTo>
                  <a:pt x="608697" y="639228"/>
                </a:lnTo>
                <a:lnTo>
                  <a:pt x="574749" y="666002"/>
                </a:lnTo>
                <a:lnTo>
                  <a:pt x="537729" y="688675"/>
                </a:lnTo>
                <a:lnTo>
                  <a:pt x="497977" y="706906"/>
                </a:lnTo>
                <a:lnTo>
                  <a:pt x="455837" y="720352"/>
                </a:lnTo>
                <a:lnTo>
                  <a:pt x="411650" y="728671"/>
                </a:lnTo>
                <a:lnTo>
                  <a:pt x="365760" y="731520"/>
                </a:lnTo>
                <a:lnTo>
                  <a:pt x="319869" y="728671"/>
                </a:lnTo>
                <a:lnTo>
                  <a:pt x="275682" y="720352"/>
                </a:lnTo>
                <a:lnTo>
                  <a:pt x="233542" y="706906"/>
                </a:lnTo>
                <a:lnTo>
                  <a:pt x="193790" y="688675"/>
                </a:lnTo>
                <a:lnTo>
                  <a:pt x="156770" y="666002"/>
                </a:lnTo>
                <a:lnTo>
                  <a:pt x="122822" y="639228"/>
                </a:lnTo>
                <a:lnTo>
                  <a:pt x="92291" y="608697"/>
                </a:lnTo>
                <a:lnTo>
                  <a:pt x="65517" y="574749"/>
                </a:lnTo>
                <a:lnTo>
                  <a:pt x="42844" y="537729"/>
                </a:lnTo>
                <a:lnTo>
                  <a:pt x="24613" y="497977"/>
                </a:lnTo>
                <a:lnTo>
                  <a:pt x="11167" y="455837"/>
                </a:lnTo>
                <a:lnTo>
                  <a:pt x="2848" y="411650"/>
                </a:lnTo>
                <a:lnTo>
                  <a:pt x="0" y="365760"/>
                </a:lnTo>
                <a:close/>
              </a:path>
            </a:pathLst>
          </a:custGeom>
          <a:noFill/>
          <a:ln w="259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24;p25"/>
          <p:cNvSpPr txBox="1">
            <a:spLocks noGrp="1"/>
          </p:cNvSpPr>
          <p:nvPr>
            <p:ph type="ctrTitle"/>
          </p:nvPr>
        </p:nvSpPr>
        <p:spPr>
          <a:xfrm>
            <a:off x="1591183" y="1927605"/>
            <a:ext cx="5961633" cy="1671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25"/>
          <p:cNvSpPr txBox="1">
            <a:spLocks noGrp="1"/>
          </p:cNvSpPr>
          <p:nvPr>
            <p:ph type="subTitle" idx="1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25"/>
          <p:cNvSpPr txBox="1">
            <a:spLocks noGrp="1"/>
          </p:cNvSpPr>
          <p:nvPr>
            <p:ph type="ftr" idx="11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25"/>
          <p:cNvSpPr txBox="1">
            <a:spLocks noGrp="1"/>
          </p:cNvSpPr>
          <p:nvPr>
            <p:ph type="dt" idx="10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25"/>
          <p:cNvSpPr txBox="1">
            <a:spLocks noGrp="1"/>
          </p:cNvSpPr>
          <p:nvPr>
            <p:ph type="sldNum" idx="12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26"/>
          <p:cNvSpPr txBox="1">
            <a:spLocks noGrp="1"/>
          </p:cNvSpPr>
          <p:nvPr>
            <p:ph type="title"/>
          </p:nvPr>
        </p:nvSpPr>
        <p:spPr>
          <a:xfrm>
            <a:off x="691387" y="356362"/>
            <a:ext cx="7761224" cy="696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>
                <a:solidFill>
                  <a:srgbClr val="464646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26"/>
          <p:cNvSpPr txBox="1">
            <a:spLocks noGrp="1"/>
          </p:cNvSpPr>
          <p:nvPr>
            <p:ph type="body" idx="1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26"/>
          <p:cNvSpPr txBox="1">
            <a:spLocks noGrp="1"/>
          </p:cNvSpPr>
          <p:nvPr>
            <p:ph type="body" idx="2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26"/>
          <p:cNvSpPr txBox="1">
            <a:spLocks noGrp="1"/>
          </p:cNvSpPr>
          <p:nvPr>
            <p:ph type="ftr" idx="11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26"/>
          <p:cNvSpPr txBox="1">
            <a:spLocks noGrp="1"/>
          </p:cNvSpPr>
          <p:nvPr>
            <p:ph type="dt" idx="10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6"/>
          <p:cNvSpPr txBox="1">
            <a:spLocks noGrp="1"/>
          </p:cNvSpPr>
          <p:nvPr>
            <p:ph type="sldNum" idx="12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7"/>
          <p:cNvSpPr txBox="1">
            <a:spLocks noGrp="1"/>
          </p:cNvSpPr>
          <p:nvPr>
            <p:ph type="title"/>
          </p:nvPr>
        </p:nvSpPr>
        <p:spPr>
          <a:xfrm>
            <a:off x="691387" y="356362"/>
            <a:ext cx="7761224" cy="696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>
                <a:solidFill>
                  <a:srgbClr val="464646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27"/>
          <p:cNvSpPr txBox="1">
            <a:spLocks noGrp="1"/>
          </p:cNvSpPr>
          <p:nvPr>
            <p:ph type="ftr" idx="11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27"/>
          <p:cNvSpPr txBox="1">
            <a:spLocks noGrp="1"/>
          </p:cNvSpPr>
          <p:nvPr>
            <p:ph type="dt" idx="10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27"/>
          <p:cNvSpPr txBox="1">
            <a:spLocks noGrp="1"/>
          </p:cNvSpPr>
          <p:nvPr>
            <p:ph type="sldNum" idx="12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28"/>
          <p:cNvSpPr txBox="1">
            <a:spLocks noGrp="1"/>
          </p:cNvSpPr>
          <p:nvPr>
            <p:ph type="ftr" idx="11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28"/>
          <p:cNvSpPr txBox="1">
            <a:spLocks noGrp="1"/>
          </p:cNvSpPr>
          <p:nvPr>
            <p:ph type="dt" idx="10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28"/>
          <p:cNvSpPr txBox="1">
            <a:spLocks noGrp="1"/>
          </p:cNvSpPr>
          <p:nvPr>
            <p:ph type="sldNum" idx="12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3"/>
          <p:cNvSpPr/>
          <p:nvPr/>
        </p:nvSpPr>
        <p:spPr>
          <a:xfrm>
            <a:off x="0" y="1280160"/>
            <a:ext cx="533400" cy="228600"/>
          </a:xfrm>
          <a:custGeom>
            <a:avLst/>
            <a:gdLst/>
            <a:ahLst/>
            <a:cxnLst/>
            <a:rect l="l" t="t" r="r" b="b"/>
            <a:pathLst>
              <a:path w="533400" h="228600" extrusionOk="0">
                <a:moveTo>
                  <a:pt x="533400" y="0"/>
                </a:moveTo>
                <a:lnTo>
                  <a:pt x="0" y="0"/>
                </a:lnTo>
                <a:lnTo>
                  <a:pt x="0" y="228600"/>
                </a:lnTo>
                <a:lnTo>
                  <a:pt x="533400" y="228600"/>
                </a:lnTo>
                <a:lnTo>
                  <a:pt x="533400" y="0"/>
                </a:lnTo>
                <a:close/>
              </a:path>
            </a:pathLst>
          </a:custGeom>
          <a:solidFill>
            <a:srgbClr val="DA1F2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7;p23"/>
          <p:cNvSpPr/>
          <p:nvPr/>
        </p:nvSpPr>
        <p:spPr>
          <a:xfrm>
            <a:off x="591312" y="1280160"/>
            <a:ext cx="8552815" cy="228600"/>
          </a:xfrm>
          <a:custGeom>
            <a:avLst/>
            <a:gdLst/>
            <a:ahLst/>
            <a:cxnLst/>
            <a:rect l="l" t="t" r="r" b="b"/>
            <a:pathLst>
              <a:path w="8552815" h="228600" extrusionOk="0">
                <a:moveTo>
                  <a:pt x="8552688" y="0"/>
                </a:moveTo>
                <a:lnTo>
                  <a:pt x="0" y="0"/>
                </a:lnTo>
                <a:lnTo>
                  <a:pt x="0" y="228600"/>
                </a:lnTo>
                <a:lnTo>
                  <a:pt x="8552688" y="228600"/>
                </a:lnTo>
                <a:lnTo>
                  <a:pt x="8552688" y="0"/>
                </a:lnTo>
                <a:close/>
              </a:path>
            </a:pathLst>
          </a:custGeom>
          <a:solidFill>
            <a:srgbClr val="2CA1B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8;p23"/>
          <p:cNvSpPr txBox="1">
            <a:spLocks noGrp="1"/>
          </p:cNvSpPr>
          <p:nvPr>
            <p:ph type="title"/>
          </p:nvPr>
        </p:nvSpPr>
        <p:spPr>
          <a:xfrm>
            <a:off x="691387" y="356362"/>
            <a:ext cx="7761224" cy="696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rgbClr val="464646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" name="Google Shape;9;p23"/>
          <p:cNvSpPr txBox="1">
            <a:spLocks noGrp="1"/>
          </p:cNvSpPr>
          <p:nvPr>
            <p:ph type="body" idx="1"/>
          </p:nvPr>
        </p:nvSpPr>
        <p:spPr>
          <a:xfrm>
            <a:off x="676402" y="1538089"/>
            <a:ext cx="7791195" cy="1405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800" b="0" i="0" u="none" strike="noStrike" cap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23"/>
          <p:cNvSpPr txBox="1">
            <a:spLocks noGrp="1"/>
          </p:cNvSpPr>
          <p:nvPr>
            <p:ph type="ftr" idx="11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" name="Google Shape;11;p23"/>
          <p:cNvSpPr txBox="1">
            <a:spLocks noGrp="1"/>
          </p:cNvSpPr>
          <p:nvPr>
            <p:ph type="dt" idx="10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23"/>
          <p:cNvSpPr txBox="1">
            <a:spLocks noGrp="1"/>
          </p:cNvSpPr>
          <p:nvPr>
            <p:ph type="sldNum" idx="12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7"/>
          <p:cNvSpPr txBox="1"/>
          <p:nvPr/>
        </p:nvSpPr>
        <p:spPr>
          <a:xfrm>
            <a:off x="2717853" y="4760147"/>
            <a:ext cx="3549783" cy="1244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50800" marR="5080" lvl="0" indent="-38100" algn="l" rtl="0">
              <a:lnSpc>
                <a:spcPct val="110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4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學生          </a:t>
            </a:r>
            <a:r>
              <a:rPr lang="en-US" sz="24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n-US" sz="24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黃一恩</a:t>
            </a:r>
            <a:r>
              <a:rPr lang="en-US" sz="24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 </a:t>
            </a:r>
          </a:p>
          <a:p>
            <a:pPr marL="50800" marR="5080" lvl="0" indent="-38100" algn="l" rtl="0">
              <a:lnSpc>
                <a:spcPct val="1101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0800" marR="5080" lvl="0" indent="-38100" algn="l" rtl="0">
              <a:lnSpc>
                <a:spcPct val="1101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zh-TW" altLang="en-US" sz="24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指導教授</a:t>
            </a:r>
            <a:r>
              <a:rPr lang="en-US" sz="24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 : </a:t>
            </a:r>
            <a:r>
              <a:rPr lang="zh-TW" altLang="en-US" sz="24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吳俊霖 教授</a:t>
            </a:r>
            <a:endParaRPr sz="24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50;p7"/>
          <p:cNvSpPr txBox="1"/>
          <p:nvPr/>
        </p:nvSpPr>
        <p:spPr>
          <a:xfrm>
            <a:off x="-74865" y="1828894"/>
            <a:ext cx="8836777" cy="2169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612900" marR="5080" lvl="0" indent="-1600835" algn="ctr" rtl="0">
              <a:spcBef>
                <a:spcPts val="100"/>
              </a:spcBef>
              <a:spcAft>
                <a:spcPts val="0"/>
              </a:spcAft>
              <a:buNone/>
            </a:pPr>
            <a:r>
              <a:rPr lang="en-US" altLang="zh-TW" sz="2800" b="0" i="0" dirty="0">
                <a:solidFill>
                  <a:srgbClr val="222222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     </a:t>
            </a:r>
            <a:r>
              <a:rPr lang="en-US" altLang="zh-TW" sz="2600" b="0" i="0" dirty="0">
                <a:solidFill>
                  <a:srgbClr val="222222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A Study on The Real-Time Anomaly Detection of Wafer</a:t>
            </a:r>
          </a:p>
          <a:p>
            <a:pPr marL="1612900" marR="5080" lvl="0" indent="-1600835" algn="ctr" rtl="0">
              <a:spcBef>
                <a:spcPts val="100"/>
              </a:spcBef>
              <a:spcAft>
                <a:spcPts val="0"/>
              </a:spcAft>
              <a:buNone/>
            </a:pPr>
            <a:r>
              <a:rPr lang="en-US" altLang="zh-TW" sz="2600" dirty="0">
                <a:solidFill>
                  <a:srgbClr val="22222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      </a:t>
            </a:r>
            <a:r>
              <a:rPr lang="en-US" altLang="zh-TW" sz="2600" b="0" i="0" dirty="0">
                <a:solidFill>
                  <a:srgbClr val="222222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Using Feature Distance and Self-Supervised Learning</a:t>
            </a:r>
          </a:p>
          <a:p>
            <a:pPr marL="1612900" marR="5080" lvl="0" indent="-1600835" algn="ctr" rtl="0">
              <a:spcBef>
                <a:spcPts val="100"/>
              </a:spcBef>
              <a:spcAft>
                <a:spcPts val="0"/>
              </a:spcAft>
              <a:buNone/>
            </a:pPr>
            <a:endParaRPr lang="en-US" sz="2400" dirty="0">
              <a:solidFill>
                <a:srgbClr val="222222"/>
              </a:solidFill>
              <a:latin typeface="Cambria" panose="02040503050406030204" pitchFamily="18" charset="0"/>
              <a:ea typeface="Cambria" panose="02040503050406030204" pitchFamily="18" charset="0"/>
              <a:cs typeface="Calibri"/>
              <a:sym typeface="Calibri"/>
            </a:endParaRPr>
          </a:p>
          <a:p>
            <a:pPr marL="1612900" marR="5080" lvl="0" indent="-1600835" algn="ctr" rtl="0">
              <a:spcBef>
                <a:spcPts val="100"/>
              </a:spcBef>
              <a:spcAft>
                <a:spcPts val="0"/>
              </a:spcAft>
              <a:buNone/>
            </a:pPr>
            <a:r>
              <a:rPr lang="zh-TW" altLang="en-US" sz="2800" b="0" i="0" dirty="0">
                <a:solidFill>
                  <a:srgbClr val="222222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        </a:t>
            </a:r>
            <a:r>
              <a:rPr lang="zh-TW" altLang="en-US" sz="2600" b="0" i="0" dirty="0">
                <a:solidFill>
                  <a:srgbClr val="222222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使用特徵距離與自監督學習於即時晶圓瑕疵</a:t>
            </a:r>
            <a:endParaRPr lang="en-US" altLang="zh-TW" sz="2600" b="0" i="0" dirty="0">
              <a:solidFill>
                <a:srgbClr val="222222"/>
              </a:solidFill>
              <a:effectLst/>
              <a:latin typeface="新細明體" panose="02020500000000000000" pitchFamily="18" charset="-120"/>
              <a:ea typeface="新細明體" panose="02020500000000000000" pitchFamily="18" charset="-120"/>
            </a:endParaRPr>
          </a:p>
          <a:p>
            <a:pPr marL="1612900" marR="5080" lvl="0" indent="-1600835" algn="ctr" rtl="0">
              <a:spcBef>
                <a:spcPts val="100"/>
              </a:spcBef>
              <a:spcAft>
                <a:spcPts val="0"/>
              </a:spcAft>
              <a:buNone/>
            </a:pPr>
            <a:r>
              <a:rPr lang="en-US" altLang="zh-TW" sz="2600" b="0" i="0" dirty="0">
                <a:solidFill>
                  <a:srgbClr val="222222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  </a:t>
            </a:r>
            <a:r>
              <a:rPr lang="zh-TW" altLang="en-US" sz="2600" b="0" i="0" dirty="0">
                <a:solidFill>
                  <a:srgbClr val="222222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異常偵測之研究</a:t>
            </a:r>
            <a:endParaRPr lang="en-US" sz="2600" dirty="0">
              <a:solidFill>
                <a:schemeClr val="dk1"/>
              </a:solidFill>
              <a:latin typeface="Cambria" panose="02040503050406030204" pitchFamily="18" charset="0"/>
              <a:ea typeface="Cambria" panose="02040503050406030204" pitchFamily="18" charset="0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1"/>
          <p:cNvSpPr txBox="1"/>
          <p:nvPr/>
        </p:nvSpPr>
        <p:spPr>
          <a:xfrm>
            <a:off x="682169" y="356362"/>
            <a:ext cx="5316300" cy="13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 sz="4400" b="0" i="0" u="none" strike="noStrike" cap="none">
                <a:solidFill>
                  <a:srgbClr val="46464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Proposed Scheme</a:t>
            </a:r>
            <a:endParaRPr sz="4400" b="0" i="0" u="none" strike="noStrike" cap="none">
              <a:solidFill>
                <a:srgbClr val="46464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endParaRPr sz="4400" b="0" i="0" u="none" strike="noStrike" cap="none">
              <a:solidFill>
                <a:srgbClr val="46464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7" name="image38.png">
            <a:extLst>
              <a:ext uri="{FF2B5EF4-FFF2-40B4-BE49-F238E27FC236}">
                <a16:creationId xmlns:a16="http://schemas.microsoft.com/office/drawing/2014/main" id="{76DC2181-AFB8-4EFC-B6DA-BB4622763CA7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751870" y="1724362"/>
            <a:ext cx="7480461" cy="3681758"/>
          </a:xfrm>
          <a:prstGeom prst="rect">
            <a:avLst/>
          </a:prstGeom>
          <a:ln/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94BF2FC9-3500-4195-A07B-8F4595B00A63}"/>
              </a:ext>
            </a:extLst>
          </p:cNvPr>
          <p:cNvSpPr txBox="1"/>
          <p:nvPr/>
        </p:nvSpPr>
        <p:spPr>
          <a:xfrm>
            <a:off x="5060271" y="1811044"/>
            <a:ext cx="11785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/>
              <a:t>112x112x32</a:t>
            </a:r>
            <a:endParaRPr lang="zh-TW" altLang="en-US" b="1" dirty="0"/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22D4E167-6808-4341-8AE3-025186316D76}"/>
              </a:ext>
            </a:extLst>
          </p:cNvPr>
          <p:cNvSpPr txBox="1"/>
          <p:nvPr/>
        </p:nvSpPr>
        <p:spPr>
          <a:xfrm>
            <a:off x="5159657" y="2442838"/>
            <a:ext cx="979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/>
              <a:t>56x56x32</a:t>
            </a:r>
            <a:endParaRPr lang="zh-TW" altLang="en-US" b="1" dirty="0"/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348E0A2A-65B4-4676-8EF5-AC3B9257D78A}"/>
              </a:ext>
            </a:extLst>
          </p:cNvPr>
          <p:cNvSpPr txBox="1"/>
          <p:nvPr/>
        </p:nvSpPr>
        <p:spPr>
          <a:xfrm>
            <a:off x="5159657" y="3060234"/>
            <a:ext cx="10791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/>
              <a:t>56x56x128</a:t>
            </a:r>
            <a:endParaRPr lang="zh-TW" altLang="en-US" b="1" dirty="0"/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00D3174E-80A3-4253-B29F-462168362E62}"/>
              </a:ext>
            </a:extLst>
          </p:cNvPr>
          <p:cNvSpPr txBox="1"/>
          <p:nvPr/>
        </p:nvSpPr>
        <p:spPr>
          <a:xfrm>
            <a:off x="5159657" y="3608582"/>
            <a:ext cx="10791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/>
              <a:t>28x28x256</a:t>
            </a:r>
            <a:endParaRPr lang="zh-TW" altLang="en-US" b="1" dirty="0"/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72884A1E-21DB-4F36-9F3F-D6BE145AD55A}"/>
              </a:ext>
            </a:extLst>
          </p:cNvPr>
          <p:cNvSpPr txBox="1"/>
          <p:nvPr/>
        </p:nvSpPr>
        <p:spPr>
          <a:xfrm>
            <a:off x="5159657" y="4156930"/>
            <a:ext cx="10791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/>
              <a:t>14x14x512</a:t>
            </a:r>
            <a:endParaRPr lang="zh-TW" altLang="en-US" b="1" dirty="0"/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09E42295-000E-4800-A19C-DC3D0000C530}"/>
              </a:ext>
            </a:extLst>
          </p:cNvPr>
          <p:cNvSpPr txBox="1"/>
          <p:nvPr/>
        </p:nvSpPr>
        <p:spPr>
          <a:xfrm>
            <a:off x="3057128" y="4833113"/>
            <a:ext cx="979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/>
              <a:t>7x7x1024</a:t>
            </a:r>
            <a:endParaRPr lang="zh-TW" altLang="en-US" b="1" dirty="0"/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1C6EA4FC-F887-4079-AB93-01F285C26567}"/>
              </a:ext>
            </a:extLst>
          </p:cNvPr>
          <p:cNvSpPr txBox="1"/>
          <p:nvPr/>
        </p:nvSpPr>
        <p:spPr>
          <a:xfrm>
            <a:off x="5453166" y="5113876"/>
            <a:ext cx="979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/>
              <a:t>1x1x1024</a:t>
            </a:r>
            <a:endParaRPr lang="zh-TW" altLang="en-US" b="1" dirty="0"/>
          </a:p>
        </p:txBody>
      </p:sp>
      <p:sp>
        <p:nvSpPr>
          <p:cNvPr id="36" name="Google Shape;60;p5">
            <a:extLst>
              <a:ext uri="{FF2B5EF4-FFF2-40B4-BE49-F238E27FC236}">
                <a16:creationId xmlns:a16="http://schemas.microsoft.com/office/drawing/2014/main" id="{18AB742D-F792-4322-8085-5F218372F08C}"/>
              </a:ext>
            </a:extLst>
          </p:cNvPr>
          <p:cNvSpPr txBox="1"/>
          <p:nvPr/>
        </p:nvSpPr>
        <p:spPr>
          <a:xfrm>
            <a:off x="657300" y="5490283"/>
            <a:ext cx="7829400" cy="17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19100" marR="0" lvl="0" indent="-38258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80"/>
              <a:buFont typeface="Noto Sans Symbols"/>
              <a:buChar char="⦿"/>
            </a:pPr>
            <a:r>
              <a:rPr lang="en-US" altLang="zh-TW" sz="2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It is our model structure , we use hybrid structure</a:t>
            </a:r>
          </a:p>
          <a:p>
            <a:pPr marL="36513"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80"/>
            </a:pPr>
            <a:r>
              <a:rPr lang="en-US" sz="2600" dirty="0">
                <a:solidFill>
                  <a:schemeClr val="dk1"/>
                </a:solidFill>
              </a:rPr>
              <a:t>    (res2net and convolution vision transformer) to</a:t>
            </a:r>
          </a:p>
          <a:p>
            <a:pPr marL="36513"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80"/>
            </a:pPr>
            <a:r>
              <a:rPr lang="en-US" sz="2600" dirty="0">
                <a:solidFill>
                  <a:schemeClr val="dk1"/>
                </a:solidFill>
              </a:rPr>
              <a:t>     improve out feature extraction performance</a:t>
            </a:r>
            <a:endParaRPr sz="26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94724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8"/>
          <p:cNvSpPr txBox="1"/>
          <p:nvPr/>
        </p:nvSpPr>
        <p:spPr>
          <a:xfrm>
            <a:off x="682169" y="356362"/>
            <a:ext cx="5316300" cy="6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 b="0" i="0" u="none" strike="noStrike" cap="none">
                <a:solidFill>
                  <a:srgbClr val="46464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Proposed Scheme</a:t>
            </a:r>
            <a:endParaRPr sz="4400" b="0" i="0" u="none" strike="noStrike" cap="none">
              <a:solidFill>
                <a:srgbClr val="46464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0" name="Google Shape;100;p8"/>
          <p:cNvSpPr txBox="1"/>
          <p:nvPr/>
        </p:nvSpPr>
        <p:spPr>
          <a:xfrm>
            <a:off x="279100" y="4893450"/>
            <a:ext cx="8715300" cy="20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19100" marR="0" lvl="0" indent="-38258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80"/>
              <a:buFont typeface="Noto Sans Symbols"/>
              <a:buChar char="⦿"/>
            </a:pPr>
            <a:r>
              <a:rPr lang="en-US" sz="2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 will use self-supervised method training our feature</a:t>
            </a:r>
          </a:p>
          <a:p>
            <a:pPr marL="36513"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80"/>
            </a:pPr>
            <a:r>
              <a:rPr lang="en-US" sz="2600" dirty="0">
                <a:solidFill>
                  <a:schemeClr val="dk1"/>
                </a:solidFill>
              </a:rPr>
              <a:t>    extraction model.</a:t>
            </a:r>
          </a:p>
          <a:p>
            <a:pPr marL="419100" marR="0" lvl="0" indent="-382587" algn="l" rtl="0">
              <a:lnSpc>
                <a:spcPct val="90000"/>
              </a:lnSpc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080"/>
              <a:buFont typeface="Noto Sans Symbols"/>
              <a:buChar char="⦿"/>
            </a:pPr>
            <a:r>
              <a:rPr lang="en-US" sz="2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Through asymmetric structure ,we can only use positive pair training model.  </a:t>
            </a:r>
          </a:p>
        </p:txBody>
      </p:sp>
      <p:pic>
        <p:nvPicPr>
          <p:cNvPr id="101" name="Google Shape;101;p8"/>
          <p:cNvPicPr preferRelativeResize="0"/>
          <p:nvPr/>
        </p:nvPicPr>
        <p:blipFill rotWithShape="1">
          <a:blip r:embed="rId3"/>
          <a:srcRect/>
          <a:stretch/>
        </p:blipFill>
        <p:spPr>
          <a:xfrm>
            <a:off x="870355" y="1534550"/>
            <a:ext cx="7403290" cy="33589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992039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44.png">
            <a:extLst>
              <a:ext uri="{FF2B5EF4-FFF2-40B4-BE49-F238E27FC236}">
                <a16:creationId xmlns:a16="http://schemas.microsoft.com/office/drawing/2014/main" id="{18C4F611-8544-4363-9C75-178AC967C88E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771366" y="1519933"/>
            <a:ext cx="7476980" cy="3480049"/>
          </a:xfrm>
          <a:prstGeom prst="rect">
            <a:avLst/>
          </a:prstGeom>
          <a:ln/>
        </p:spPr>
      </p:pic>
      <p:sp>
        <p:nvSpPr>
          <p:cNvPr id="99" name="Google Shape;99;p8"/>
          <p:cNvSpPr txBox="1"/>
          <p:nvPr/>
        </p:nvSpPr>
        <p:spPr>
          <a:xfrm>
            <a:off x="682169" y="356362"/>
            <a:ext cx="5316300" cy="6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 b="0" i="0" u="none" strike="noStrike" cap="none">
                <a:solidFill>
                  <a:srgbClr val="46464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Proposed Scheme</a:t>
            </a:r>
            <a:endParaRPr sz="4400" b="0" i="0" u="none" strike="noStrike" cap="none">
              <a:solidFill>
                <a:srgbClr val="46464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0" name="Google Shape;100;p8"/>
          <p:cNvSpPr txBox="1"/>
          <p:nvPr/>
        </p:nvSpPr>
        <p:spPr>
          <a:xfrm>
            <a:off x="279100" y="4999982"/>
            <a:ext cx="8715300" cy="20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19100" marR="0" lvl="0" indent="-38258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80"/>
              <a:buFont typeface="Noto Sans Symbols"/>
              <a:buChar char="⦿"/>
            </a:pPr>
            <a:r>
              <a:rPr lang="en-US" sz="2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It is our anomaly detection model structure , we will use</a:t>
            </a:r>
          </a:p>
          <a:p>
            <a:pPr marL="36513"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80"/>
            </a:pPr>
            <a:r>
              <a:rPr lang="en-US" sz="2600" dirty="0">
                <a:solidFill>
                  <a:schemeClr val="dk1"/>
                </a:solidFill>
              </a:rPr>
              <a:t>    feature extraction model to collect pass feature to</a:t>
            </a:r>
          </a:p>
          <a:p>
            <a:pPr marL="36513"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80"/>
            </a:pPr>
            <a:r>
              <a:rPr lang="en-US" sz="2600" dirty="0">
                <a:solidFill>
                  <a:schemeClr val="dk1"/>
                </a:solidFill>
              </a:rPr>
              <a:t>    memory bank and through feature distance to judge </a:t>
            </a:r>
          </a:p>
          <a:p>
            <a:pPr marL="36513"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80"/>
            </a:pPr>
            <a:r>
              <a:rPr lang="en-US" sz="2600" dirty="0">
                <a:solidFill>
                  <a:schemeClr val="dk1"/>
                </a:solidFill>
              </a:rPr>
              <a:t>    testing data is defect or pass and mask it’s defect</a:t>
            </a:r>
          </a:p>
          <a:p>
            <a:pPr marL="36513"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80"/>
            </a:pPr>
            <a:r>
              <a:rPr lang="en-US" sz="2600" dirty="0">
                <a:solidFill>
                  <a:schemeClr val="dk1"/>
                </a:solidFill>
              </a:rPr>
              <a:t>    location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4727D937-B7B9-4E2A-ABB3-73BE24002518}"/>
              </a:ext>
            </a:extLst>
          </p:cNvPr>
          <p:cNvSpPr txBox="1"/>
          <p:nvPr/>
        </p:nvSpPr>
        <p:spPr>
          <a:xfrm>
            <a:off x="3595456" y="1695634"/>
            <a:ext cx="11785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/>
              <a:t>112x112x32</a:t>
            </a:r>
            <a:endParaRPr lang="zh-TW" altLang="en-US" b="1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FE48FFD3-A929-43C4-BB0F-5FB99653F6E1}"/>
              </a:ext>
            </a:extLst>
          </p:cNvPr>
          <p:cNvSpPr txBox="1"/>
          <p:nvPr/>
        </p:nvSpPr>
        <p:spPr>
          <a:xfrm>
            <a:off x="3656995" y="2322493"/>
            <a:ext cx="979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/>
              <a:t>56x56x32</a:t>
            </a:r>
            <a:endParaRPr lang="zh-TW" altLang="en-US" b="1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22DE6DC1-D45D-490E-B1F5-5E51B4FA1D00}"/>
              </a:ext>
            </a:extLst>
          </p:cNvPr>
          <p:cNvSpPr txBox="1"/>
          <p:nvPr/>
        </p:nvSpPr>
        <p:spPr>
          <a:xfrm>
            <a:off x="3656995" y="2869583"/>
            <a:ext cx="10791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/>
              <a:t>56x56x128</a:t>
            </a:r>
            <a:endParaRPr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15959249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8"/>
          <p:cNvSpPr txBox="1"/>
          <p:nvPr/>
        </p:nvSpPr>
        <p:spPr>
          <a:xfrm>
            <a:off x="682169" y="356362"/>
            <a:ext cx="5316300" cy="6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 b="0" i="0" u="none" strike="noStrike" cap="none">
                <a:solidFill>
                  <a:srgbClr val="46464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Proposed Scheme</a:t>
            </a:r>
            <a:endParaRPr sz="4400" b="0" i="0" u="none" strike="noStrike" cap="none">
              <a:solidFill>
                <a:srgbClr val="46464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0" name="Google Shape;100;p8"/>
          <p:cNvSpPr txBox="1"/>
          <p:nvPr/>
        </p:nvSpPr>
        <p:spPr>
          <a:xfrm>
            <a:off x="279100" y="4893450"/>
            <a:ext cx="8715300" cy="20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19100" marR="0" lvl="0" indent="-38258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80"/>
              <a:buFont typeface="Noto Sans Symbols"/>
              <a:buChar char="⦿"/>
            </a:pPr>
            <a:r>
              <a:rPr lang="en-US" sz="2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 training stage we will use pretrain model to extract</a:t>
            </a:r>
            <a:endParaRPr sz="2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20624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n-US" sz="2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normal sample feature to memory bank .</a:t>
            </a:r>
            <a:endParaRPr sz="3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19100" marR="0" lvl="0" indent="-382587" algn="l" rtl="0">
              <a:lnSpc>
                <a:spcPct val="90000"/>
              </a:lnSpc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080"/>
              <a:buFont typeface="Noto Sans Symbols"/>
              <a:buChar char="⦿"/>
            </a:pPr>
            <a:r>
              <a:rPr lang="en-US" sz="2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 testing stage , we will extract test sample feature to find nearest normal sample in memory bank and</a:t>
            </a:r>
            <a:endParaRPr sz="2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20624" marR="0" lvl="0" indent="0" algn="l" rtl="0">
              <a:lnSpc>
                <a:spcPct val="90000"/>
              </a:lnSpc>
              <a:spcBef>
                <a:spcPts val="52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n-US" sz="2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calculate anomaly score </a:t>
            </a:r>
            <a:endParaRPr sz="2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1" name="Google Shape;101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975" y="1534550"/>
            <a:ext cx="8944049" cy="335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d132790b24_0_39"/>
          <p:cNvSpPr txBox="1"/>
          <p:nvPr/>
        </p:nvSpPr>
        <p:spPr>
          <a:xfrm>
            <a:off x="682169" y="356362"/>
            <a:ext cx="5316300" cy="6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 b="0" i="0" u="none" strike="noStrike" cap="none">
                <a:solidFill>
                  <a:srgbClr val="46464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Proposed Scheme</a:t>
            </a:r>
            <a:endParaRPr sz="4400" b="0" i="0" u="none" strike="noStrike" cap="none">
              <a:solidFill>
                <a:srgbClr val="46464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7" name="Google Shape;107;g2d132790b24_0_39"/>
          <p:cNvSpPr txBox="1"/>
          <p:nvPr/>
        </p:nvSpPr>
        <p:spPr>
          <a:xfrm>
            <a:off x="328725" y="1353374"/>
            <a:ext cx="7467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Greedy coreset selection</a:t>
            </a:r>
            <a:endParaRPr sz="32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g2d132790b24_0_39"/>
          <p:cNvSpPr txBox="1"/>
          <p:nvPr/>
        </p:nvSpPr>
        <p:spPr>
          <a:xfrm>
            <a:off x="328725" y="5099600"/>
            <a:ext cx="8715300" cy="20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endParaRPr sz="30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19100" marR="0" lvl="0" indent="-382587" algn="l" rtl="0">
              <a:lnSpc>
                <a:spcPct val="90000"/>
              </a:lnSpc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080"/>
              <a:buFont typeface="Noto Sans Symbols"/>
              <a:buChar char="⦿"/>
            </a:pPr>
            <a:r>
              <a:rPr lang="en-US" sz="2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If our sampling quantity is large , In testing stage it</a:t>
            </a:r>
            <a:endParaRPr sz="2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20624" marR="0" lvl="0" indent="0" algn="l" rtl="0">
              <a:lnSpc>
                <a:spcPct val="90000"/>
              </a:lnSpc>
              <a:spcBef>
                <a:spcPts val="52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n-US" sz="2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will need a lot of time to calculate so we will use  </a:t>
            </a:r>
            <a:endParaRPr sz="2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20624" marR="0" lvl="0" indent="0" algn="l" rtl="0">
              <a:lnSpc>
                <a:spcPct val="90000"/>
              </a:lnSpc>
              <a:spcBef>
                <a:spcPts val="52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n-US" sz="2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greedy coreset selection to filter normal feature</a:t>
            </a:r>
            <a:endParaRPr sz="2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9" name="Google Shape;109;g2d132790b24_0_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975" y="2269225"/>
            <a:ext cx="8944049" cy="322155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g2d132790b24_0_39"/>
          <p:cNvSpPr/>
          <p:nvPr/>
        </p:nvSpPr>
        <p:spPr>
          <a:xfrm>
            <a:off x="2557250" y="2706100"/>
            <a:ext cx="1273500" cy="23211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/>
          <p:cNvSpPr txBox="1"/>
          <p:nvPr/>
        </p:nvSpPr>
        <p:spPr>
          <a:xfrm>
            <a:off x="682169" y="356362"/>
            <a:ext cx="5316300" cy="13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 sz="4400" b="0" i="0" u="none" strike="noStrike" cap="none">
                <a:solidFill>
                  <a:srgbClr val="46464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Proposed Scheme</a:t>
            </a:r>
            <a:endParaRPr sz="4400" b="0" i="0" u="none" strike="noStrike" cap="none">
              <a:solidFill>
                <a:srgbClr val="46464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endParaRPr sz="4400" b="0" i="0" u="none" strike="noStrike" cap="none">
              <a:solidFill>
                <a:srgbClr val="46464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6" name="Google Shape;116;p9"/>
          <p:cNvSpPr txBox="1"/>
          <p:nvPr/>
        </p:nvSpPr>
        <p:spPr>
          <a:xfrm>
            <a:off x="374825" y="1365412"/>
            <a:ext cx="7467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Greedy coreset selection</a:t>
            </a:r>
            <a:endParaRPr sz="32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9"/>
          <p:cNvSpPr txBox="1"/>
          <p:nvPr/>
        </p:nvSpPr>
        <p:spPr>
          <a:xfrm>
            <a:off x="297012" y="2265850"/>
            <a:ext cx="8715300" cy="26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19100" marR="0" lvl="0" indent="-37623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80"/>
              <a:buFont typeface="Noto Sans Symbols"/>
              <a:buChar char="⦿"/>
            </a:pPr>
            <a:r>
              <a:rPr lang="en-US" sz="2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Define Pretrained </a:t>
            </a:r>
            <a:r>
              <a:rPr lang="en-US" sz="25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φ</a:t>
            </a:r>
            <a:r>
              <a:rPr lang="en-US" sz="2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hierarchies </a:t>
            </a:r>
            <a:r>
              <a:rPr lang="en-US" sz="25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</a:t>
            </a:r>
            <a:r>
              <a:rPr lang="en-US" sz="2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nominal data </a:t>
            </a:r>
            <a:r>
              <a:rPr lang="en-US" sz="25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2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, stride </a:t>
            </a:r>
            <a:r>
              <a:rPr lang="en-US" sz="25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</a:t>
            </a:r>
            <a:r>
              <a:rPr lang="en-US" sz="2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patchsize </a:t>
            </a:r>
            <a:r>
              <a:rPr lang="en-US" sz="25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en-US" sz="2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coreset target </a:t>
            </a:r>
            <a:r>
              <a:rPr lang="en-US" sz="25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</a:t>
            </a:r>
            <a:r>
              <a:rPr lang="en-US" sz="2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random linear projection </a:t>
            </a:r>
            <a:r>
              <a:rPr lang="en-US" sz="25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ψ , </a:t>
            </a:r>
            <a:r>
              <a:rPr lang="en-US" sz="2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Memory bank </a:t>
            </a:r>
            <a:r>
              <a:rPr lang="en-US" sz="25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</a:t>
            </a:r>
            <a:endParaRPr sz="2900" b="0" i="1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8" name="Google Shape;118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8100" y="3645625"/>
            <a:ext cx="4958850" cy="313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56550" y="3595500"/>
            <a:ext cx="3255750" cy="3132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0"/>
          <p:cNvSpPr txBox="1"/>
          <p:nvPr/>
        </p:nvSpPr>
        <p:spPr>
          <a:xfrm>
            <a:off x="682169" y="356362"/>
            <a:ext cx="5316300" cy="13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 sz="4400" b="0" i="0" u="none" strike="noStrike" cap="none">
                <a:solidFill>
                  <a:srgbClr val="46464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Proposed Scheme</a:t>
            </a:r>
            <a:endParaRPr sz="4400" b="0" i="0" u="none" strike="noStrike" cap="none">
              <a:solidFill>
                <a:srgbClr val="46464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endParaRPr sz="4400" b="0" i="0" u="none" strike="noStrike" cap="none">
              <a:solidFill>
                <a:srgbClr val="46464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5" name="Google Shape;125;p10"/>
          <p:cNvSpPr txBox="1"/>
          <p:nvPr/>
        </p:nvSpPr>
        <p:spPr>
          <a:xfrm>
            <a:off x="244975" y="1340012"/>
            <a:ext cx="7467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Anomaly score calculation</a:t>
            </a:r>
            <a:endParaRPr sz="32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6" name="Google Shape;126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975" y="2243050"/>
            <a:ext cx="8944049" cy="322155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10"/>
          <p:cNvSpPr/>
          <p:nvPr/>
        </p:nvSpPr>
        <p:spPr>
          <a:xfrm>
            <a:off x="4013850" y="2424175"/>
            <a:ext cx="4894200" cy="28593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10"/>
          <p:cNvSpPr txBox="1"/>
          <p:nvPr/>
        </p:nvSpPr>
        <p:spPr>
          <a:xfrm>
            <a:off x="133650" y="5129200"/>
            <a:ext cx="8715300" cy="20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endParaRPr sz="30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19100" marR="0" lvl="0" indent="-38258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80"/>
              <a:buFont typeface="Noto Sans Symbols"/>
              <a:buChar char="⦿"/>
            </a:pPr>
            <a:r>
              <a:rPr lang="en-US" sz="2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With the nominal patch-feature memory bank M, we estimate the image-level anomaly score for a test image </a:t>
            </a:r>
            <a:endParaRPr sz="2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2d132790b24_0_49"/>
          <p:cNvSpPr txBox="1"/>
          <p:nvPr/>
        </p:nvSpPr>
        <p:spPr>
          <a:xfrm>
            <a:off x="682169" y="356362"/>
            <a:ext cx="5316300" cy="13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 sz="4400" b="0" i="0" u="none" strike="noStrike" cap="none">
                <a:solidFill>
                  <a:srgbClr val="46464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Proposed Scheme</a:t>
            </a:r>
            <a:endParaRPr sz="4400" b="0" i="0" u="none" strike="noStrike" cap="none">
              <a:solidFill>
                <a:srgbClr val="46464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endParaRPr sz="4400" b="0" i="0" u="none" strike="noStrike" cap="none">
              <a:solidFill>
                <a:srgbClr val="46464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4" name="Google Shape;134;g2d132790b24_0_49"/>
          <p:cNvSpPr txBox="1"/>
          <p:nvPr/>
        </p:nvSpPr>
        <p:spPr>
          <a:xfrm>
            <a:off x="252775" y="1379587"/>
            <a:ext cx="7467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Anomaly score calculation</a:t>
            </a:r>
            <a:endParaRPr sz="32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g2d132790b24_0_49"/>
          <p:cNvSpPr txBox="1"/>
          <p:nvPr/>
        </p:nvSpPr>
        <p:spPr>
          <a:xfrm>
            <a:off x="12" y="2265700"/>
            <a:ext cx="8715300" cy="26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19100" marR="0" lvl="0" indent="-38258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80"/>
              <a:buFont typeface="Noto Sans Symbols"/>
              <a:buChar char="⦿"/>
            </a:pPr>
            <a:r>
              <a:rPr lang="en-US" sz="2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 estimate the image-level anomaly score </a:t>
            </a:r>
            <a:r>
              <a:rPr lang="en-US" sz="26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</a:t>
            </a:r>
            <a:r>
              <a:rPr lang="en-US" sz="2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for a test image </a:t>
            </a:r>
            <a:r>
              <a:rPr lang="en-US" sz="26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2600" b="0" i="1" u="none" strike="noStrike" cap="none" baseline="30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test</a:t>
            </a:r>
            <a:r>
              <a:rPr lang="en-US" sz="2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by the maximum distance score </a:t>
            </a:r>
            <a:r>
              <a:rPr lang="en-US" sz="26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</a:t>
            </a:r>
            <a:r>
              <a:rPr lang="en-US" sz="2600" b="0" i="1" u="none" strike="noStrike" cap="none" baseline="30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∗</a:t>
            </a:r>
            <a:r>
              <a:rPr lang="en-US" sz="2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between test patch features in its patch collection </a:t>
            </a:r>
            <a:endParaRPr sz="2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20624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n-US" sz="26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P(x </a:t>
            </a:r>
            <a:r>
              <a:rPr lang="en-US" sz="2600" b="0" i="1" u="none" strike="noStrike" cap="none" baseline="30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test</a:t>
            </a:r>
            <a:r>
              <a:rPr lang="en-US" sz="26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 = Ps,p(φj (x</a:t>
            </a:r>
            <a:r>
              <a:rPr lang="en-US" sz="2600" b="0" i="1" u="none" strike="noStrike" cap="none" baseline="30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test</a:t>
            </a:r>
            <a:r>
              <a:rPr lang="en-US" sz="26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))</a:t>
            </a:r>
            <a:r>
              <a:rPr lang="en-US" sz="2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to each respective nearest neighbour </a:t>
            </a:r>
            <a:r>
              <a:rPr lang="en-US" sz="26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</a:t>
            </a:r>
            <a:r>
              <a:rPr lang="en-US" sz="2600" b="0" i="1" u="none" strike="noStrike" cap="none" baseline="30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∗</a:t>
            </a:r>
            <a:r>
              <a:rPr lang="en-US" sz="2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in </a:t>
            </a:r>
            <a:r>
              <a:rPr lang="en-US" sz="26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</a:t>
            </a:r>
            <a:endParaRPr sz="3000" b="0" i="1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6" name="Google Shape;136;g2d132790b24_0_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54300" y="4534974"/>
            <a:ext cx="5095856" cy="114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g2d132790b24_0_4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954300" y="5677975"/>
            <a:ext cx="5095850" cy="9627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5242" y="3409426"/>
            <a:ext cx="1312575" cy="12990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8134" y="3394548"/>
            <a:ext cx="1267783" cy="12677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1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65062" y="3339652"/>
            <a:ext cx="1171671" cy="1277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1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17242" y="3284800"/>
            <a:ext cx="1245009" cy="1277529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12"/>
          <p:cNvSpPr txBox="1"/>
          <p:nvPr/>
        </p:nvSpPr>
        <p:spPr>
          <a:xfrm>
            <a:off x="682169" y="356362"/>
            <a:ext cx="5316300" cy="13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 sz="4400" b="0" i="0" u="none" strike="noStrike" cap="none">
                <a:solidFill>
                  <a:srgbClr val="46464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Proposed Scheme</a:t>
            </a:r>
            <a:endParaRPr sz="4400" b="0" i="0" u="none" strike="noStrike" cap="none">
              <a:solidFill>
                <a:srgbClr val="46464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endParaRPr sz="4400" b="0" i="0" u="none" strike="noStrike" cap="none">
              <a:solidFill>
                <a:srgbClr val="46464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6" name="Google Shape;176;p12"/>
          <p:cNvSpPr txBox="1"/>
          <p:nvPr/>
        </p:nvSpPr>
        <p:spPr>
          <a:xfrm>
            <a:off x="134410" y="1693070"/>
            <a:ext cx="9615300" cy="50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332740" marR="5080" lvl="0" indent="-3327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A1F28"/>
              </a:buClr>
              <a:buSzPts val="3200"/>
              <a:buFont typeface="Noto Sans Symbols"/>
              <a:buChar char="◻"/>
            </a:pPr>
            <a:r>
              <a:rPr lang="en-US" sz="32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Training stage</a:t>
            </a:r>
            <a:endParaRPr sz="3200"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7" name="Google Shape;177;p1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21676" y="3244992"/>
            <a:ext cx="1267783" cy="12677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12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25643" y="3174935"/>
            <a:ext cx="1267783" cy="1277529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12"/>
          <p:cNvSpPr txBox="1"/>
          <p:nvPr/>
        </p:nvSpPr>
        <p:spPr>
          <a:xfrm>
            <a:off x="111876" y="2527562"/>
            <a:ext cx="29631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3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Image size = 224x224</a:t>
            </a:r>
            <a:endParaRPr sz="23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80" name="Google Shape;180;p12"/>
          <p:cNvCxnSpPr>
            <a:cxnSpLocks/>
            <a:stCxn id="173" idx="3"/>
            <a:endCxn id="181" idx="1"/>
          </p:cNvCxnSpPr>
          <p:nvPr/>
        </p:nvCxnSpPr>
        <p:spPr>
          <a:xfrm flipV="1">
            <a:off x="1836733" y="3967563"/>
            <a:ext cx="872540" cy="10854"/>
          </a:xfrm>
          <a:prstGeom prst="straightConnector1">
            <a:avLst/>
          </a:prstGeom>
          <a:noFill/>
          <a:ln w="5715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81" name="Google Shape;181;p12"/>
          <p:cNvSpPr/>
          <p:nvPr/>
        </p:nvSpPr>
        <p:spPr>
          <a:xfrm>
            <a:off x="2709273" y="3700863"/>
            <a:ext cx="1600200" cy="5334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p12"/>
          <p:cNvSpPr/>
          <p:nvPr/>
        </p:nvSpPr>
        <p:spPr>
          <a:xfrm>
            <a:off x="2804459" y="3764315"/>
            <a:ext cx="381000" cy="3810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p12"/>
          <p:cNvSpPr/>
          <p:nvPr/>
        </p:nvSpPr>
        <p:spPr>
          <a:xfrm>
            <a:off x="3261659" y="3764315"/>
            <a:ext cx="381000" cy="3810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12"/>
          <p:cNvSpPr/>
          <p:nvPr/>
        </p:nvSpPr>
        <p:spPr>
          <a:xfrm>
            <a:off x="3718859" y="3764315"/>
            <a:ext cx="381000" cy="3810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Google Shape;185;p12"/>
          <p:cNvSpPr txBox="1"/>
          <p:nvPr/>
        </p:nvSpPr>
        <p:spPr>
          <a:xfrm>
            <a:off x="2627561" y="4200640"/>
            <a:ext cx="1792542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1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Pretrain encoder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1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(28x28x768)</a:t>
            </a:r>
            <a:endParaRPr sz="1800" b="0" i="1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87" name="Google Shape;187;p12"/>
          <p:cNvCxnSpPr/>
          <p:nvPr/>
        </p:nvCxnSpPr>
        <p:spPr>
          <a:xfrm rot="10800000" flipH="1">
            <a:off x="4307171" y="3967563"/>
            <a:ext cx="634727" cy="1"/>
          </a:xfrm>
          <a:prstGeom prst="straightConnector1">
            <a:avLst/>
          </a:prstGeom>
          <a:noFill/>
          <a:ln w="5715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89" name="Google Shape;189;p12"/>
          <p:cNvSpPr/>
          <p:nvPr/>
        </p:nvSpPr>
        <p:spPr>
          <a:xfrm>
            <a:off x="4990612" y="3363430"/>
            <a:ext cx="1600200" cy="1277529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0" name="Google Shape;190;p12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5197924" y="3761291"/>
            <a:ext cx="1223316" cy="840108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12"/>
          <p:cNvSpPr txBox="1"/>
          <p:nvPr/>
        </p:nvSpPr>
        <p:spPr>
          <a:xfrm>
            <a:off x="5122055" y="3363430"/>
            <a:ext cx="137614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Subsampling</a:t>
            </a:r>
            <a:endParaRPr sz="1800" b="0" i="1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p12"/>
          <p:cNvSpPr txBox="1"/>
          <p:nvPr/>
        </p:nvSpPr>
        <p:spPr>
          <a:xfrm>
            <a:off x="7002081" y="2904593"/>
            <a:ext cx="203004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Extract 10% feature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12"/>
          <p:cNvSpPr/>
          <p:nvPr/>
        </p:nvSpPr>
        <p:spPr>
          <a:xfrm>
            <a:off x="7253738" y="3305634"/>
            <a:ext cx="1600200" cy="1402835"/>
          </a:xfrm>
          <a:prstGeom prst="roundRect">
            <a:avLst>
              <a:gd name="adj" fmla="val 16667"/>
            </a:avLst>
          </a:prstGeom>
          <a:solidFill>
            <a:srgbClr val="BFBFBF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12"/>
          <p:cNvSpPr txBox="1"/>
          <p:nvPr/>
        </p:nvSpPr>
        <p:spPr>
          <a:xfrm>
            <a:off x="7466165" y="3296002"/>
            <a:ext cx="110895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Patchcore</a:t>
            </a:r>
            <a:endParaRPr sz="1800" b="0" i="1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p12"/>
          <p:cNvSpPr/>
          <p:nvPr/>
        </p:nvSpPr>
        <p:spPr>
          <a:xfrm>
            <a:off x="7478199" y="3668051"/>
            <a:ext cx="1156902" cy="653528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Memory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bank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p12"/>
          <p:cNvSpPr txBox="1"/>
          <p:nvPr/>
        </p:nvSpPr>
        <p:spPr>
          <a:xfrm>
            <a:off x="134400" y="5271500"/>
            <a:ext cx="6340200" cy="15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9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Pretrain model structure : res2net+transformer</a:t>
            </a:r>
            <a:endParaRPr sz="15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9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Pretrain method : BYOL (self-supervise)</a:t>
            </a:r>
            <a:endParaRPr sz="19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9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Pretrain dataset : Our product data (30M)</a:t>
            </a:r>
            <a:endParaRPr sz="15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9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Parameter num : 12M</a:t>
            </a:r>
            <a:endParaRPr sz="15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6" name="Google Shape;187;p12">
            <a:extLst>
              <a:ext uri="{FF2B5EF4-FFF2-40B4-BE49-F238E27FC236}">
                <a16:creationId xmlns:a16="http://schemas.microsoft.com/office/drawing/2014/main" id="{9ED76315-0205-431B-AA4C-325B25752AFA}"/>
              </a:ext>
            </a:extLst>
          </p:cNvPr>
          <p:cNvCxnSpPr/>
          <p:nvPr/>
        </p:nvCxnSpPr>
        <p:spPr>
          <a:xfrm rot="10800000" flipH="1">
            <a:off x="6597927" y="4002194"/>
            <a:ext cx="634727" cy="1"/>
          </a:xfrm>
          <a:prstGeom prst="straightConnector1">
            <a:avLst/>
          </a:prstGeom>
          <a:noFill/>
          <a:ln w="5715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2999" y="3147622"/>
            <a:ext cx="1312575" cy="12990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05891" y="3132744"/>
            <a:ext cx="1267783" cy="12677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1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72819" y="3077848"/>
            <a:ext cx="1171671" cy="1277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1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24999" y="3022996"/>
            <a:ext cx="1245009" cy="1277529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13"/>
          <p:cNvSpPr txBox="1"/>
          <p:nvPr/>
        </p:nvSpPr>
        <p:spPr>
          <a:xfrm>
            <a:off x="682169" y="356362"/>
            <a:ext cx="5316300" cy="13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 sz="4400" b="0" i="0" u="none" strike="noStrike" cap="none">
                <a:solidFill>
                  <a:srgbClr val="46464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Proposed Scheme</a:t>
            </a:r>
            <a:endParaRPr sz="4400" b="0" i="0" u="none" strike="noStrike" cap="none">
              <a:solidFill>
                <a:srgbClr val="46464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endParaRPr sz="4400" b="0" i="0" u="none" strike="noStrike" cap="none">
              <a:solidFill>
                <a:srgbClr val="46464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8" name="Google Shape;208;p13"/>
          <p:cNvSpPr txBox="1"/>
          <p:nvPr/>
        </p:nvSpPr>
        <p:spPr>
          <a:xfrm>
            <a:off x="134410" y="1693070"/>
            <a:ext cx="9615276" cy="381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332740" marR="5080" lvl="0" indent="-3206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A1F28"/>
              </a:buClr>
              <a:buSzPts val="1414"/>
              <a:buFont typeface="Noto Sans Symbols"/>
              <a:buChar char="◻"/>
            </a:pPr>
            <a:r>
              <a:rPr lang="en-US"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Testing stage</a:t>
            </a:r>
            <a:endParaRPr sz="2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9" name="Google Shape;209;p1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29433" y="2983188"/>
            <a:ext cx="1267783" cy="12677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13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33400" y="2913131"/>
            <a:ext cx="1267783" cy="1277529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13"/>
          <p:cNvSpPr txBox="1"/>
          <p:nvPr/>
        </p:nvSpPr>
        <p:spPr>
          <a:xfrm>
            <a:off x="134410" y="2362200"/>
            <a:ext cx="2429383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Image size = 224x224</a:t>
            </a:r>
            <a:endParaRPr sz="20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12" name="Google Shape;212;p13"/>
          <p:cNvCxnSpPr>
            <a:stCxn id="205" idx="3"/>
            <a:endCxn id="213" idx="1"/>
          </p:cNvCxnSpPr>
          <p:nvPr/>
        </p:nvCxnSpPr>
        <p:spPr>
          <a:xfrm>
            <a:off x="2044490" y="3716613"/>
            <a:ext cx="634800" cy="0"/>
          </a:xfrm>
          <a:prstGeom prst="straightConnector1">
            <a:avLst/>
          </a:prstGeom>
          <a:noFill/>
          <a:ln w="5715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13" name="Google Shape;213;p13"/>
          <p:cNvSpPr/>
          <p:nvPr/>
        </p:nvSpPr>
        <p:spPr>
          <a:xfrm>
            <a:off x="2679217" y="3449912"/>
            <a:ext cx="1600200" cy="5334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" name="Google Shape;214;p13"/>
          <p:cNvSpPr/>
          <p:nvPr/>
        </p:nvSpPr>
        <p:spPr>
          <a:xfrm>
            <a:off x="2816936" y="3526112"/>
            <a:ext cx="381000" cy="3810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" name="Google Shape;215;p13"/>
          <p:cNvSpPr/>
          <p:nvPr/>
        </p:nvSpPr>
        <p:spPr>
          <a:xfrm>
            <a:off x="3274136" y="3526112"/>
            <a:ext cx="381000" cy="3810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13"/>
          <p:cNvSpPr/>
          <p:nvPr/>
        </p:nvSpPr>
        <p:spPr>
          <a:xfrm>
            <a:off x="3731336" y="3526112"/>
            <a:ext cx="381000" cy="3810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" name="Google Shape;217;p13"/>
          <p:cNvSpPr txBox="1"/>
          <p:nvPr/>
        </p:nvSpPr>
        <p:spPr>
          <a:xfrm>
            <a:off x="2640038" y="3962437"/>
            <a:ext cx="1792542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1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Pretrain encoder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1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(28x28x768)</a:t>
            </a:r>
            <a:endParaRPr sz="1800" b="0" i="1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19" name="Google Shape;219;p13"/>
          <p:cNvCxnSpPr/>
          <p:nvPr/>
        </p:nvCxnSpPr>
        <p:spPr>
          <a:xfrm rot="10800000" flipH="1">
            <a:off x="4279417" y="3729360"/>
            <a:ext cx="634727" cy="1"/>
          </a:xfrm>
          <a:prstGeom prst="straightConnector1">
            <a:avLst/>
          </a:prstGeom>
          <a:noFill/>
          <a:ln w="5715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22" name="Google Shape;222;p13"/>
          <p:cNvSpPr/>
          <p:nvPr/>
        </p:nvSpPr>
        <p:spPr>
          <a:xfrm>
            <a:off x="4914144" y="3170302"/>
            <a:ext cx="1867558" cy="1130223"/>
          </a:xfrm>
          <a:prstGeom prst="roundRect">
            <a:avLst>
              <a:gd name="adj" fmla="val 16667"/>
            </a:avLst>
          </a:prstGeom>
          <a:solidFill>
            <a:srgbClr val="BFBFBF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p13"/>
          <p:cNvSpPr txBox="1"/>
          <p:nvPr/>
        </p:nvSpPr>
        <p:spPr>
          <a:xfrm>
            <a:off x="5268767" y="3162743"/>
            <a:ext cx="110895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Patchcore</a:t>
            </a:r>
            <a:endParaRPr sz="1800" b="0" i="1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13"/>
          <p:cNvSpPr/>
          <p:nvPr/>
        </p:nvSpPr>
        <p:spPr>
          <a:xfrm>
            <a:off x="5280801" y="3534792"/>
            <a:ext cx="1156902" cy="632653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Memory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bank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13"/>
          <p:cNvSpPr txBox="1"/>
          <p:nvPr/>
        </p:nvSpPr>
        <p:spPr>
          <a:xfrm>
            <a:off x="7138039" y="2904206"/>
            <a:ext cx="1804340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1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Nearest neighbor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1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Search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1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</a:t>
            </a:r>
            <a:endParaRPr sz="1800" b="0" i="1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Google Shape;227;p13"/>
          <p:cNvSpPr/>
          <p:nvPr/>
        </p:nvSpPr>
        <p:spPr>
          <a:xfrm>
            <a:off x="7456947" y="3525853"/>
            <a:ext cx="1320780" cy="575378"/>
          </a:xfrm>
          <a:prstGeom prst="roundRect">
            <a:avLst>
              <a:gd name="adj" fmla="val 16667"/>
            </a:avLst>
          </a:prstGeom>
          <a:solidFill>
            <a:srgbClr val="92D050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Anomaly score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8" name="Google Shape;228;p13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7570408" y="4367089"/>
            <a:ext cx="1093858" cy="1093858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13"/>
          <p:cNvSpPr txBox="1"/>
          <p:nvPr/>
        </p:nvSpPr>
        <p:spPr>
          <a:xfrm>
            <a:off x="7380885" y="5460947"/>
            <a:ext cx="1472904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1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Anomaly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1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segmentation</a:t>
            </a:r>
            <a:endParaRPr sz="1800" b="0" i="1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Google Shape;231;p13"/>
          <p:cNvSpPr txBox="1"/>
          <p:nvPr/>
        </p:nvSpPr>
        <p:spPr>
          <a:xfrm>
            <a:off x="155965" y="5561887"/>
            <a:ext cx="5888471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Pretrain model structure : res2net+transformer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Pretrain method : BYOL (self-supervise)</a:t>
            </a:r>
            <a:endParaRPr sz="18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Pretrain dataset : Our product data (30M)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Parameter num : 12M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1" name="Google Shape;219;p13">
            <a:extLst>
              <a:ext uri="{FF2B5EF4-FFF2-40B4-BE49-F238E27FC236}">
                <a16:creationId xmlns:a16="http://schemas.microsoft.com/office/drawing/2014/main" id="{57D70210-3109-4E82-ADD3-C5EA4813A100}"/>
              </a:ext>
            </a:extLst>
          </p:cNvPr>
          <p:cNvCxnSpPr/>
          <p:nvPr/>
        </p:nvCxnSpPr>
        <p:spPr>
          <a:xfrm rot="10800000" flipH="1">
            <a:off x="6841759" y="3813541"/>
            <a:ext cx="634727" cy="1"/>
          </a:xfrm>
          <a:prstGeom prst="straightConnector1">
            <a:avLst/>
          </a:prstGeom>
          <a:noFill/>
          <a:ln w="5715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2" name="Google Shape;219;p13">
            <a:extLst>
              <a:ext uri="{FF2B5EF4-FFF2-40B4-BE49-F238E27FC236}">
                <a16:creationId xmlns:a16="http://schemas.microsoft.com/office/drawing/2014/main" id="{4228CB57-1E8E-4753-9E01-A17ECCF2A53A}"/>
              </a:ext>
            </a:extLst>
          </p:cNvPr>
          <p:cNvCxnSpPr>
            <a:cxnSpLocks/>
            <a:endCxn id="228" idx="1"/>
          </p:cNvCxnSpPr>
          <p:nvPr/>
        </p:nvCxnSpPr>
        <p:spPr>
          <a:xfrm>
            <a:off x="6841758" y="3827536"/>
            <a:ext cx="728650" cy="1086482"/>
          </a:xfrm>
          <a:prstGeom prst="straightConnector1">
            <a:avLst/>
          </a:prstGeom>
          <a:noFill/>
          <a:ln w="5715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 txBox="1">
            <a:spLocks noGrp="1"/>
          </p:cNvSpPr>
          <p:nvPr>
            <p:ph type="title"/>
          </p:nvPr>
        </p:nvSpPr>
        <p:spPr>
          <a:xfrm>
            <a:off x="691387" y="356362"/>
            <a:ext cx="1704975" cy="696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Outline</a:t>
            </a:r>
            <a:endParaRPr/>
          </a:p>
        </p:txBody>
      </p:sp>
      <p:sp>
        <p:nvSpPr>
          <p:cNvPr id="56" name="Google Shape;56;p8"/>
          <p:cNvSpPr txBox="1"/>
          <p:nvPr/>
        </p:nvSpPr>
        <p:spPr>
          <a:xfrm>
            <a:off x="425057" y="1658653"/>
            <a:ext cx="4146943" cy="35406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2850" rIns="0" bIns="0" anchor="t" anchorCtr="0">
            <a:spAutoFit/>
          </a:bodyPr>
          <a:lstStyle/>
          <a:p>
            <a:pPr marL="332740" marR="0" lvl="0" indent="-3206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A1F28"/>
              </a:buClr>
              <a:buSzPts val="1750"/>
              <a:buFont typeface="Noto Sans Symbols"/>
              <a:buChar char="◻"/>
            </a:pPr>
            <a:r>
              <a:rPr lang="en-US" sz="4000" dirty="0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/>
                <a:sym typeface="Times New Roman"/>
              </a:rPr>
              <a:t>Introduction</a:t>
            </a:r>
            <a:endParaRPr sz="4000" dirty="0">
              <a:solidFill>
                <a:schemeClr val="dk1"/>
              </a:solidFill>
              <a:latin typeface="Cambria" panose="02040503050406030204" pitchFamily="18" charset="0"/>
              <a:ea typeface="Cambria" panose="02040503050406030204" pitchFamily="18" charset="0"/>
              <a:cs typeface="Times New Roman"/>
              <a:sym typeface="Times New Roman"/>
            </a:endParaRPr>
          </a:p>
          <a:p>
            <a:pPr marL="332740" marR="0" lvl="0" indent="-320675" algn="l" rtl="0">
              <a:lnSpc>
                <a:spcPct val="100000"/>
              </a:lnSpc>
              <a:spcBef>
                <a:spcPts val="710"/>
              </a:spcBef>
              <a:spcAft>
                <a:spcPts val="0"/>
              </a:spcAft>
              <a:buClr>
                <a:srgbClr val="DA1F28"/>
              </a:buClr>
              <a:buSzPts val="1750"/>
              <a:buFont typeface="Noto Sans Symbols"/>
              <a:buChar char="◻"/>
            </a:pPr>
            <a:r>
              <a:rPr lang="en-US" sz="4000" dirty="0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/>
                <a:sym typeface="Calibri"/>
              </a:rPr>
              <a:t>Methodology</a:t>
            </a:r>
            <a:endParaRPr sz="4000" dirty="0">
              <a:solidFill>
                <a:schemeClr val="dk1"/>
              </a:solidFill>
              <a:latin typeface="Cambria" panose="02040503050406030204" pitchFamily="18" charset="0"/>
              <a:ea typeface="Cambria" panose="02040503050406030204" pitchFamily="18" charset="0"/>
              <a:cs typeface="Times New Roman"/>
              <a:sym typeface="Times New Roman"/>
            </a:endParaRPr>
          </a:p>
          <a:p>
            <a:pPr marL="332740" marR="0" lvl="0" indent="-320675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DA1F28"/>
              </a:buClr>
              <a:buSzPts val="1750"/>
              <a:buFont typeface="Noto Sans Symbols"/>
              <a:buChar char="◻"/>
            </a:pPr>
            <a:r>
              <a:rPr lang="en-US" sz="4000" dirty="0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/>
                <a:sym typeface="Calibri"/>
              </a:rPr>
              <a:t>Experiments</a:t>
            </a:r>
            <a:endParaRPr sz="4000" dirty="0">
              <a:solidFill>
                <a:schemeClr val="dk1"/>
              </a:solidFill>
              <a:latin typeface="Cambria" panose="02040503050406030204" pitchFamily="18" charset="0"/>
              <a:ea typeface="Cambria" panose="02040503050406030204" pitchFamily="18" charset="0"/>
              <a:cs typeface="Times New Roman"/>
              <a:sym typeface="Times New Roman"/>
            </a:endParaRPr>
          </a:p>
          <a:p>
            <a:pPr marL="332740" marR="0" lvl="0" indent="-320675" algn="l" rtl="0">
              <a:spcBef>
                <a:spcPts val="700"/>
              </a:spcBef>
              <a:spcAft>
                <a:spcPts val="0"/>
              </a:spcAft>
              <a:buClr>
                <a:srgbClr val="DA1F28"/>
              </a:buClr>
              <a:buSzPts val="1750"/>
              <a:buFont typeface="Noto Sans Symbols"/>
              <a:buChar char="◻"/>
            </a:pPr>
            <a:r>
              <a:rPr lang="en-US" sz="4000" dirty="0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/>
                <a:sym typeface="Calibri"/>
              </a:rPr>
              <a:t>Related work</a:t>
            </a:r>
            <a:endParaRPr sz="40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332740" marR="0" lvl="0" indent="-320675" algn="l" rtl="0">
              <a:lnSpc>
                <a:spcPct val="100000"/>
              </a:lnSpc>
              <a:spcBef>
                <a:spcPts val="695"/>
              </a:spcBef>
              <a:spcAft>
                <a:spcPts val="0"/>
              </a:spcAft>
              <a:buClr>
                <a:srgbClr val="DA1F28"/>
              </a:buClr>
              <a:buSzPts val="1750"/>
              <a:buFont typeface="Noto Sans Symbols"/>
              <a:buChar char="◻"/>
            </a:pPr>
            <a:r>
              <a:rPr lang="en-US" sz="4000" dirty="0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/>
                <a:sym typeface="Times New Roman"/>
              </a:rPr>
              <a:t>Conclusion</a:t>
            </a:r>
            <a:endParaRPr sz="4000" dirty="0">
              <a:solidFill>
                <a:schemeClr val="dk1"/>
              </a:solidFill>
              <a:latin typeface="Cambria" panose="02040503050406030204" pitchFamily="18" charset="0"/>
              <a:ea typeface="Cambria" panose="02040503050406030204" pitchFamily="18" charset="0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Google Shape;236;g2da11ee19a0_0_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05324" y="4480024"/>
            <a:ext cx="4242816" cy="2423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g2da11ee19a0_0_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29799" y="2148838"/>
            <a:ext cx="4242816" cy="2423160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g2da11ee19a0_0_22"/>
          <p:cNvSpPr txBox="1"/>
          <p:nvPr/>
        </p:nvSpPr>
        <p:spPr>
          <a:xfrm>
            <a:off x="682169" y="356362"/>
            <a:ext cx="5316300" cy="6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 b="0" i="0" u="none" strike="noStrike" cap="none">
                <a:solidFill>
                  <a:srgbClr val="46464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EXPERIMENTS</a:t>
            </a:r>
            <a:endParaRPr sz="4400" b="0" i="0" u="none" strike="noStrike" cap="none">
              <a:solidFill>
                <a:srgbClr val="46464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9" name="Google Shape;239;g2da11ee19a0_0_22"/>
          <p:cNvSpPr txBox="1"/>
          <p:nvPr/>
        </p:nvSpPr>
        <p:spPr>
          <a:xfrm>
            <a:off x="180550" y="1451987"/>
            <a:ext cx="7467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rPr lang="en-US" sz="3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Product A</a:t>
            </a:r>
            <a:endParaRPr sz="3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g2da11ee19a0_0_22"/>
          <p:cNvSpPr/>
          <p:nvPr/>
        </p:nvSpPr>
        <p:spPr>
          <a:xfrm>
            <a:off x="4827525" y="2594975"/>
            <a:ext cx="734100" cy="420900"/>
          </a:xfrm>
          <a:prstGeom prst="ellipse">
            <a:avLst/>
          </a:prstGeom>
          <a:noFill/>
          <a:ln w="38100" cap="flat" cmpd="sng">
            <a:solidFill>
              <a:srgbClr val="DA1F2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1" name="Google Shape;241;g2da11ee19a0_0_22"/>
          <p:cNvSpPr/>
          <p:nvPr/>
        </p:nvSpPr>
        <p:spPr>
          <a:xfrm>
            <a:off x="3014625" y="2644775"/>
            <a:ext cx="1557600" cy="3213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2" name="Google Shape;242;g2da11ee19a0_0_22"/>
          <p:cNvSpPr txBox="1"/>
          <p:nvPr/>
        </p:nvSpPr>
        <p:spPr>
          <a:xfrm>
            <a:off x="859975" y="2497625"/>
            <a:ext cx="2268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rgbClr val="CC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Void defect</a:t>
            </a:r>
            <a:endParaRPr sz="2800" b="1" i="0" u="none" strike="noStrike" cap="none">
              <a:solidFill>
                <a:srgbClr val="CC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3" name="Google Shape;243;g2da11ee19a0_0_22"/>
          <p:cNvSpPr/>
          <p:nvPr/>
        </p:nvSpPr>
        <p:spPr>
          <a:xfrm>
            <a:off x="4572225" y="4563900"/>
            <a:ext cx="488100" cy="420900"/>
          </a:xfrm>
          <a:prstGeom prst="ellipse">
            <a:avLst/>
          </a:prstGeom>
          <a:noFill/>
          <a:ln w="38100" cap="flat" cmpd="sng">
            <a:solidFill>
              <a:srgbClr val="DA1F2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4" name="Google Shape;244;g2da11ee19a0_0_22"/>
          <p:cNvSpPr/>
          <p:nvPr/>
        </p:nvSpPr>
        <p:spPr>
          <a:xfrm>
            <a:off x="2440600" y="4563900"/>
            <a:ext cx="1315800" cy="3213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5" name="Google Shape;245;g2da11ee19a0_0_22"/>
          <p:cNvSpPr txBox="1"/>
          <p:nvPr/>
        </p:nvSpPr>
        <p:spPr>
          <a:xfrm>
            <a:off x="45875" y="4416750"/>
            <a:ext cx="27057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rgbClr val="CC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Bubble defect</a:t>
            </a:r>
            <a:endParaRPr sz="2800" b="1" i="0" u="none" strike="noStrike" cap="none">
              <a:solidFill>
                <a:srgbClr val="CC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6" name="Google Shape;246;g2da11ee19a0_0_22"/>
          <p:cNvSpPr/>
          <p:nvPr/>
        </p:nvSpPr>
        <p:spPr>
          <a:xfrm>
            <a:off x="3756400" y="4480025"/>
            <a:ext cx="488100" cy="368100"/>
          </a:xfrm>
          <a:prstGeom prst="ellipse">
            <a:avLst/>
          </a:prstGeom>
          <a:noFill/>
          <a:ln w="38100" cap="flat" cmpd="sng">
            <a:solidFill>
              <a:srgbClr val="DA1F2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7" name="Google Shape;247;g2da11ee19a0_0_22"/>
          <p:cNvSpPr txBox="1"/>
          <p:nvPr/>
        </p:nvSpPr>
        <p:spPr>
          <a:xfrm>
            <a:off x="121775" y="3420912"/>
            <a:ext cx="7467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rPr lang="en-US" sz="3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Product A</a:t>
            </a:r>
            <a:endParaRPr sz="3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g2da11ee19a0_0_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29788" y="2148838"/>
            <a:ext cx="4242816" cy="2423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g2da11ee19a0_0_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29794" y="4425738"/>
            <a:ext cx="4242816" cy="2423160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g2da11ee19a0_0_7"/>
          <p:cNvSpPr txBox="1"/>
          <p:nvPr/>
        </p:nvSpPr>
        <p:spPr>
          <a:xfrm>
            <a:off x="682169" y="356362"/>
            <a:ext cx="5316300" cy="6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 b="0" i="0" u="none" strike="noStrike" cap="none">
                <a:solidFill>
                  <a:srgbClr val="46464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EXPERIMENTS</a:t>
            </a:r>
            <a:endParaRPr sz="4400" b="0" i="0" u="none" strike="noStrike" cap="none">
              <a:solidFill>
                <a:srgbClr val="46464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5" name="Google Shape;255;g2da11ee19a0_0_7"/>
          <p:cNvSpPr txBox="1"/>
          <p:nvPr/>
        </p:nvSpPr>
        <p:spPr>
          <a:xfrm>
            <a:off x="180550" y="1451987"/>
            <a:ext cx="7467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rPr lang="en-US" sz="3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Product A</a:t>
            </a:r>
            <a:endParaRPr sz="3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g2da11ee19a0_0_7"/>
          <p:cNvSpPr/>
          <p:nvPr/>
        </p:nvSpPr>
        <p:spPr>
          <a:xfrm>
            <a:off x="4029850" y="2476725"/>
            <a:ext cx="1148400" cy="1654800"/>
          </a:xfrm>
          <a:prstGeom prst="ellipse">
            <a:avLst/>
          </a:prstGeom>
          <a:noFill/>
          <a:ln w="38100" cap="flat" cmpd="sng">
            <a:solidFill>
              <a:srgbClr val="DA1F2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7" name="Google Shape;257;g2da11ee19a0_0_7"/>
          <p:cNvSpPr/>
          <p:nvPr/>
        </p:nvSpPr>
        <p:spPr>
          <a:xfrm>
            <a:off x="2589875" y="3268350"/>
            <a:ext cx="1315800" cy="3213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8" name="Google Shape;258;g2da11ee19a0_0_7"/>
          <p:cNvSpPr txBox="1"/>
          <p:nvPr/>
        </p:nvSpPr>
        <p:spPr>
          <a:xfrm>
            <a:off x="404150" y="3052625"/>
            <a:ext cx="2268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rgbClr val="CC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Burst defect</a:t>
            </a:r>
            <a:endParaRPr sz="2800" b="1" i="0" u="none" strike="noStrike" cap="none">
              <a:solidFill>
                <a:srgbClr val="CC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9" name="Google Shape;259;g2da11ee19a0_0_7"/>
          <p:cNvSpPr/>
          <p:nvPr/>
        </p:nvSpPr>
        <p:spPr>
          <a:xfrm>
            <a:off x="4285950" y="5481150"/>
            <a:ext cx="488100" cy="420900"/>
          </a:xfrm>
          <a:prstGeom prst="ellipse">
            <a:avLst/>
          </a:prstGeom>
          <a:noFill/>
          <a:ln w="38100" cap="flat" cmpd="sng">
            <a:solidFill>
              <a:srgbClr val="DA1F2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0" name="Google Shape;260;g2da11ee19a0_0_7"/>
          <p:cNvSpPr/>
          <p:nvPr/>
        </p:nvSpPr>
        <p:spPr>
          <a:xfrm>
            <a:off x="2928700" y="5530950"/>
            <a:ext cx="1315800" cy="3213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1" name="Google Shape;261;g2da11ee19a0_0_7"/>
          <p:cNvSpPr txBox="1"/>
          <p:nvPr/>
        </p:nvSpPr>
        <p:spPr>
          <a:xfrm>
            <a:off x="450875" y="5383800"/>
            <a:ext cx="27057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rgbClr val="CC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Delam defect</a:t>
            </a:r>
            <a:endParaRPr sz="2800" b="1" i="0" u="none" strike="noStrike" cap="none">
              <a:solidFill>
                <a:srgbClr val="CC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2" name="Google Shape;262;g2da11ee19a0_0_7"/>
          <p:cNvSpPr txBox="1"/>
          <p:nvPr/>
        </p:nvSpPr>
        <p:spPr>
          <a:xfrm>
            <a:off x="103600" y="3954512"/>
            <a:ext cx="7467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rPr lang="en-US" sz="3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Product B</a:t>
            </a:r>
            <a:endParaRPr sz="3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2d132790b24_0_140"/>
          <p:cNvSpPr txBox="1"/>
          <p:nvPr/>
        </p:nvSpPr>
        <p:spPr>
          <a:xfrm>
            <a:off x="682169" y="356362"/>
            <a:ext cx="5316300" cy="6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 b="0" i="0" u="none" strike="noStrike" cap="none">
                <a:solidFill>
                  <a:srgbClr val="46464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EXPERIMENTS</a:t>
            </a:r>
            <a:endParaRPr sz="4400" b="0" i="0" u="none" strike="noStrike" cap="none">
              <a:solidFill>
                <a:srgbClr val="46464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8" name="Google Shape;268;g2d132790b24_0_140"/>
          <p:cNvSpPr txBox="1"/>
          <p:nvPr/>
        </p:nvSpPr>
        <p:spPr>
          <a:xfrm>
            <a:off x="333725" y="1485187"/>
            <a:ext cx="7467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rPr lang="en-US" sz="3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Product B</a:t>
            </a:r>
            <a:endParaRPr sz="3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9" name="Google Shape;269;g2d132790b24_0_1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29000" y="1722975"/>
            <a:ext cx="4244400" cy="242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g2d132790b24_0_14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03138" y="4507350"/>
            <a:ext cx="4242816" cy="2423160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g2d132790b24_0_140"/>
          <p:cNvSpPr/>
          <p:nvPr/>
        </p:nvSpPr>
        <p:spPr>
          <a:xfrm>
            <a:off x="4327400" y="3549088"/>
            <a:ext cx="404100" cy="321300"/>
          </a:xfrm>
          <a:prstGeom prst="ellipse">
            <a:avLst/>
          </a:prstGeom>
          <a:noFill/>
          <a:ln w="38100" cap="flat" cmpd="sng">
            <a:solidFill>
              <a:srgbClr val="DA1F2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2" name="Google Shape;272;g2d132790b24_0_140"/>
          <p:cNvSpPr/>
          <p:nvPr/>
        </p:nvSpPr>
        <p:spPr>
          <a:xfrm>
            <a:off x="2814775" y="3549075"/>
            <a:ext cx="1315800" cy="3213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3" name="Google Shape;273;g2d132790b24_0_140"/>
          <p:cNvSpPr txBox="1"/>
          <p:nvPr/>
        </p:nvSpPr>
        <p:spPr>
          <a:xfrm>
            <a:off x="502700" y="3328350"/>
            <a:ext cx="2268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rgbClr val="CC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Linear defect</a:t>
            </a:r>
            <a:endParaRPr sz="2800" b="1" i="0" u="none" strike="noStrike" cap="none">
              <a:solidFill>
                <a:srgbClr val="CC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4" name="Google Shape;274;g2d132790b24_0_140"/>
          <p:cNvSpPr/>
          <p:nvPr/>
        </p:nvSpPr>
        <p:spPr>
          <a:xfrm>
            <a:off x="4411400" y="4938425"/>
            <a:ext cx="404100" cy="321300"/>
          </a:xfrm>
          <a:prstGeom prst="ellipse">
            <a:avLst/>
          </a:prstGeom>
          <a:noFill/>
          <a:ln w="38100" cap="flat" cmpd="sng">
            <a:solidFill>
              <a:srgbClr val="DA1F2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5" name="Google Shape;275;g2d132790b24_0_140"/>
          <p:cNvSpPr/>
          <p:nvPr/>
        </p:nvSpPr>
        <p:spPr>
          <a:xfrm>
            <a:off x="3011600" y="4938425"/>
            <a:ext cx="1315800" cy="3213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6" name="Google Shape;276;g2d132790b24_0_140"/>
          <p:cNvSpPr txBox="1"/>
          <p:nvPr/>
        </p:nvSpPr>
        <p:spPr>
          <a:xfrm>
            <a:off x="222000" y="4791275"/>
            <a:ext cx="27057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rgbClr val="CC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Chemical defect</a:t>
            </a:r>
            <a:endParaRPr sz="2800" b="1" i="0" u="none" strike="noStrike" cap="none">
              <a:solidFill>
                <a:srgbClr val="CC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7" name="Google Shape;277;g2d132790b24_0_140"/>
          <p:cNvSpPr txBox="1"/>
          <p:nvPr/>
        </p:nvSpPr>
        <p:spPr>
          <a:xfrm>
            <a:off x="222000" y="3893862"/>
            <a:ext cx="7467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rPr lang="en-US" sz="3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Product B</a:t>
            </a:r>
            <a:endParaRPr sz="3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2da11ee19a0_0_41"/>
          <p:cNvSpPr txBox="1"/>
          <p:nvPr/>
        </p:nvSpPr>
        <p:spPr>
          <a:xfrm>
            <a:off x="682175" y="356350"/>
            <a:ext cx="6978900" cy="6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 b="0" i="0" u="none" strike="noStrike" cap="none">
                <a:solidFill>
                  <a:srgbClr val="46464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EXPERIMENTS </a:t>
            </a:r>
            <a:endParaRPr sz="4400" b="0" i="0" u="none" strike="noStrike" cap="none">
              <a:solidFill>
                <a:srgbClr val="46464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CF732161-7A36-4FDD-8CF3-E79475D444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6965582"/>
              </p:ext>
            </p:extLst>
          </p:nvPr>
        </p:nvGraphicFramePr>
        <p:xfrm>
          <a:off x="452806" y="2840070"/>
          <a:ext cx="4403278" cy="1177860"/>
        </p:xfrm>
        <a:graphic>
          <a:graphicData uri="http://schemas.openxmlformats.org/drawingml/2006/table">
            <a:tbl>
              <a:tblPr/>
              <a:tblGrid>
                <a:gridCol w="1566239">
                  <a:extLst>
                    <a:ext uri="{9D8B030D-6E8A-4147-A177-3AD203B41FA5}">
                      <a16:colId xmlns:a16="http://schemas.microsoft.com/office/drawing/2014/main" val="820766893"/>
                    </a:ext>
                  </a:extLst>
                </a:gridCol>
                <a:gridCol w="881484">
                  <a:extLst>
                    <a:ext uri="{9D8B030D-6E8A-4147-A177-3AD203B41FA5}">
                      <a16:colId xmlns:a16="http://schemas.microsoft.com/office/drawing/2014/main" val="2144581935"/>
                    </a:ext>
                  </a:extLst>
                </a:gridCol>
                <a:gridCol w="880103">
                  <a:extLst>
                    <a:ext uri="{9D8B030D-6E8A-4147-A177-3AD203B41FA5}">
                      <a16:colId xmlns:a16="http://schemas.microsoft.com/office/drawing/2014/main" val="4066024896"/>
                    </a:ext>
                  </a:extLst>
                </a:gridCol>
                <a:gridCol w="1075452">
                  <a:extLst>
                    <a:ext uri="{9D8B030D-6E8A-4147-A177-3AD203B41FA5}">
                      <a16:colId xmlns:a16="http://schemas.microsoft.com/office/drawing/2014/main" val="3496197509"/>
                    </a:ext>
                  </a:extLst>
                </a:gridCol>
              </a:tblGrid>
              <a:tr h="392620">
                <a:tc>
                  <a:txBody>
                    <a:bodyPr/>
                    <a:lstStyle/>
                    <a:p>
                      <a:pPr marL="5080" marR="1270" algn="ctr"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zh-TW" sz="1200" b="1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Gungsuh" panose="02030600000101010101" pitchFamily="18" charset="-127"/>
                          <a:cs typeface="Gungsuh" panose="02030600000101010101" pitchFamily="18" charset="-127"/>
                        </a:rPr>
                        <a:t>方法</a:t>
                      </a:r>
                      <a:endParaRPr lang="zh-TW" sz="110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5715" marR="4445" algn="ctr">
                        <a:spcBef>
                          <a:spcPts val="675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新細明體" panose="02020500000000000000" pitchFamily="18" charset="-120"/>
                        </a:rPr>
                        <a:t>Precision</a:t>
                      </a:r>
                      <a:endParaRPr lang="zh-TW" sz="110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905" marR="1905" algn="ctr">
                        <a:spcBef>
                          <a:spcPts val="675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新細明體" panose="02020500000000000000" pitchFamily="18" charset="-120"/>
                        </a:rPr>
                        <a:t>Recall</a:t>
                      </a:r>
                      <a:endParaRPr lang="zh-TW" sz="110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175" marR="2540" algn="ctr">
                        <a:spcBef>
                          <a:spcPts val="675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新細明體" panose="02020500000000000000" pitchFamily="18" charset="-120"/>
                        </a:rPr>
                        <a:t>F</a:t>
                      </a:r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新細明體" panose="02020500000000000000" pitchFamily="18" charset="-120"/>
                        </a:rPr>
                        <a:t>1-</a:t>
                      </a: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新細明體" panose="02020500000000000000" pitchFamily="18" charset="-120"/>
                        </a:rPr>
                        <a:t>Measure</a:t>
                      </a:r>
                      <a:endParaRPr lang="zh-TW" sz="110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6929521"/>
                  </a:ext>
                </a:extLst>
              </a:tr>
              <a:tr h="392620">
                <a:tc>
                  <a:txBody>
                    <a:bodyPr/>
                    <a:lstStyle/>
                    <a:p>
                      <a:pPr marL="5080" algn="ctr"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新細明體" panose="02020500000000000000" pitchFamily="18" charset="-120"/>
                        </a:rPr>
                        <a:t>Imagenet</a:t>
                      </a:r>
                      <a:r>
                        <a:rPr lang="en-US" sz="1200" b="1" dirty="0">
                          <a:solidFill>
                            <a:srgbClr val="000000"/>
                          </a:solidFill>
                          <a:effectLst/>
                          <a:latin typeface="Gungsuh" panose="02030600000101010101" pitchFamily="18" charset="-127"/>
                          <a:ea typeface="新細明體" panose="02020500000000000000" pitchFamily="18" charset="-120"/>
                          <a:cs typeface="Gungsuh" panose="02030600000101010101" pitchFamily="18" charset="-127"/>
                        </a:rPr>
                        <a:t> </a:t>
                      </a:r>
                      <a:r>
                        <a:rPr lang="zh-TW" sz="1200" b="1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Gungsuh" panose="02030600000101010101" pitchFamily="18" charset="-127"/>
                          <a:cs typeface="Gungsuh" panose="02030600000101010101" pitchFamily="18" charset="-127"/>
                        </a:rPr>
                        <a:t>權重</a:t>
                      </a:r>
                      <a:endParaRPr lang="zh-TW" sz="1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5715" algn="ctr">
                        <a:spcBef>
                          <a:spcPts val="655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新細明體" panose="02020500000000000000" pitchFamily="18" charset="-120"/>
                        </a:rPr>
                        <a:t>61.48%</a:t>
                      </a:r>
                      <a:endParaRPr lang="zh-TW" sz="1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905" marR="1270" algn="ctr">
                        <a:spcBef>
                          <a:spcPts val="655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新細明體" panose="02020500000000000000" pitchFamily="18" charset="-120"/>
                        </a:rPr>
                        <a:t>50.39%</a:t>
                      </a:r>
                      <a:endParaRPr lang="zh-TW" sz="1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175" algn="ctr">
                        <a:spcBef>
                          <a:spcPts val="655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新細明體" panose="02020500000000000000" pitchFamily="18" charset="-120"/>
                        </a:rPr>
                        <a:t>55.38%</a:t>
                      </a:r>
                      <a:endParaRPr lang="zh-TW" sz="1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5484859"/>
                  </a:ext>
                </a:extLst>
              </a:tr>
              <a:tr h="392620">
                <a:tc>
                  <a:txBody>
                    <a:bodyPr/>
                    <a:lstStyle/>
                    <a:p>
                      <a:pPr marL="5080" algn="ctr"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zh-TW" sz="1200" b="1" dirty="0">
                          <a:solidFill>
                            <a:schemeClr val="tx1"/>
                          </a:solidFill>
                          <a:effectLst/>
                          <a:latin typeface="新細明體" panose="02020500000000000000" pitchFamily="18" charset="-120"/>
                          <a:ea typeface="Gungsuh" panose="02030600000101010101" pitchFamily="18" charset="-127"/>
                          <a:cs typeface="Gungsuh" panose="02030600000101010101" pitchFamily="18" charset="-127"/>
                        </a:rPr>
                        <a:t>所提</a:t>
                      </a:r>
                      <a:r>
                        <a:rPr lang="en-US" altLang="zh-TW" sz="1200" b="1" dirty="0">
                          <a:solidFill>
                            <a:schemeClr val="tx1"/>
                          </a:solidFill>
                          <a:effectLst/>
                          <a:latin typeface="新細明體" panose="02020500000000000000" pitchFamily="18" charset="-120"/>
                          <a:ea typeface="Gungsuh" panose="02030600000101010101" pitchFamily="18" charset="-127"/>
                          <a:cs typeface="Gungsuh" panose="02030600000101010101" pitchFamily="18" charset="-127"/>
                        </a:rPr>
                        <a:t> self-supervise</a:t>
                      </a:r>
                      <a:endParaRPr lang="zh-TW" sz="1100" dirty="0">
                        <a:solidFill>
                          <a:schemeClr val="tx1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5715" marR="1905" algn="ctr">
                        <a:spcBef>
                          <a:spcPts val="675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新細明體" panose="02020500000000000000" pitchFamily="18" charset="-120"/>
                        </a:rPr>
                        <a:t>100.00%</a:t>
                      </a:r>
                      <a:endParaRPr lang="zh-TW" sz="1100" dirty="0">
                        <a:solidFill>
                          <a:schemeClr val="tx1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spcBef>
                          <a:spcPts val="675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新細明體" panose="02020500000000000000" pitchFamily="18" charset="-120"/>
                        </a:rPr>
                        <a:t>98.68%</a:t>
                      </a:r>
                      <a:endParaRPr lang="zh-TW" sz="1100" dirty="0">
                        <a:solidFill>
                          <a:schemeClr val="tx1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175" marR="1905" algn="ctr">
                        <a:spcBef>
                          <a:spcPts val="675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新細明體" panose="02020500000000000000" pitchFamily="18" charset="-120"/>
                        </a:rPr>
                        <a:t>99.29%</a:t>
                      </a:r>
                      <a:endParaRPr lang="zh-TW" sz="1100" dirty="0">
                        <a:solidFill>
                          <a:schemeClr val="tx1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6685807"/>
                  </a:ext>
                </a:extLst>
              </a:tr>
            </a:tbl>
          </a:graphicData>
        </a:graphic>
      </p:graphicFrame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F486C6E1-A785-4FAF-8F4B-F4CBE72C3F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925717"/>
              </p:ext>
            </p:extLst>
          </p:nvPr>
        </p:nvGraphicFramePr>
        <p:xfrm>
          <a:off x="452806" y="4733200"/>
          <a:ext cx="4403278" cy="1177860"/>
        </p:xfrm>
        <a:graphic>
          <a:graphicData uri="http://schemas.openxmlformats.org/drawingml/2006/table">
            <a:tbl>
              <a:tblPr/>
              <a:tblGrid>
                <a:gridCol w="1566239">
                  <a:extLst>
                    <a:ext uri="{9D8B030D-6E8A-4147-A177-3AD203B41FA5}">
                      <a16:colId xmlns:a16="http://schemas.microsoft.com/office/drawing/2014/main" val="887778075"/>
                    </a:ext>
                  </a:extLst>
                </a:gridCol>
                <a:gridCol w="881484">
                  <a:extLst>
                    <a:ext uri="{9D8B030D-6E8A-4147-A177-3AD203B41FA5}">
                      <a16:colId xmlns:a16="http://schemas.microsoft.com/office/drawing/2014/main" val="3702099750"/>
                    </a:ext>
                  </a:extLst>
                </a:gridCol>
                <a:gridCol w="880103">
                  <a:extLst>
                    <a:ext uri="{9D8B030D-6E8A-4147-A177-3AD203B41FA5}">
                      <a16:colId xmlns:a16="http://schemas.microsoft.com/office/drawing/2014/main" val="787696061"/>
                    </a:ext>
                  </a:extLst>
                </a:gridCol>
                <a:gridCol w="1075452">
                  <a:extLst>
                    <a:ext uri="{9D8B030D-6E8A-4147-A177-3AD203B41FA5}">
                      <a16:colId xmlns:a16="http://schemas.microsoft.com/office/drawing/2014/main" val="2152067608"/>
                    </a:ext>
                  </a:extLst>
                </a:gridCol>
              </a:tblGrid>
              <a:tr h="392620">
                <a:tc>
                  <a:txBody>
                    <a:bodyPr/>
                    <a:lstStyle/>
                    <a:p>
                      <a:pPr marL="5080" marR="1270" algn="ctr"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zh-TW" sz="1200" b="1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Gungsuh" panose="02030600000101010101" pitchFamily="18" charset="-127"/>
                          <a:cs typeface="Gungsuh" panose="02030600000101010101" pitchFamily="18" charset="-127"/>
                        </a:rPr>
                        <a:t>方法</a:t>
                      </a:r>
                      <a:endParaRPr lang="zh-TW" sz="110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5715" marR="4445" algn="ctr">
                        <a:spcBef>
                          <a:spcPts val="675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新細明體" panose="02020500000000000000" pitchFamily="18" charset="-120"/>
                        </a:rPr>
                        <a:t>Precision</a:t>
                      </a:r>
                      <a:endParaRPr lang="zh-TW" sz="110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905" marR="1905" algn="ctr">
                        <a:spcBef>
                          <a:spcPts val="675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新細明體" panose="02020500000000000000" pitchFamily="18" charset="-120"/>
                        </a:rPr>
                        <a:t>Recall</a:t>
                      </a:r>
                      <a:endParaRPr lang="zh-TW" sz="110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175" marR="2540" algn="ctr">
                        <a:spcBef>
                          <a:spcPts val="675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新細明體" panose="02020500000000000000" pitchFamily="18" charset="-120"/>
                        </a:rPr>
                        <a:t>F</a:t>
                      </a:r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新細明體" panose="02020500000000000000" pitchFamily="18" charset="-120"/>
                        </a:rPr>
                        <a:t>1-</a:t>
                      </a: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新細明體" panose="02020500000000000000" pitchFamily="18" charset="-120"/>
                        </a:rPr>
                        <a:t>Measure</a:t>
                      </a:r>
                      <a:endParaRPr lang="zh-TW" sz="110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24316046"/>
                  </a:ext>
                </a:extLst>
              </a:tr>
              <a:tr h="392620">
                <a:tc>
                  <a:txBody>
                    <a:bodyPr/>
                    <a:lstStyle/>
                    <a:p>
                      <a:pPr marL="5080" algn="ctr"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新細明體" panose="02020500000000000000" pitchFamily="18" charset="-120"/>
                        </a:rPr>
                        <a:t>Imagenet</a:t>
                      </a:r>
                      <a:r>
                        <a:rPr lang="en-US" sz="1200" b="1" dirty="0">
                          <a:solidFill>
                            <a:srgbClr val="000000"/>
                          </a:solidFill>
                          <a:effectLst/>
                          <a:latin typeface="Gungsuh" panose="02030600000101010101" pitchFamily="18" charset="-127"/>
                          <a:ea typeface="新細明體" panose="02020500000000000000" pitchFamily="18" charset="-120"/>
                          <a:cs typeface="Gungsuh" panose="02030600000101010101" pitchFamily="18" charset="-127"/>
                        </a:rPr>
                        <a:t> </a:t>
                      </a:r>
                      <a:r>
                        <a:rPr lang="zh-TW" sz="1200" b="1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Gungsuh" panose="02030600000101010101" pitchFamily="18" charset="-127"/>
                          <a:cs typeface="Gungsuh" panose="02030600000101010101" pitchFamily="18" charset="-127"/>
                        </a:rPr>
                        <a:t>權重</a:t>
                      </a:r>
                      <a:endParaRPr lang="zh-TW" sz="1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5715" algn="ctr">
                        <a:spcBef>
                          <a:spcPts val="655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新細明體" panose="02020500000000000000" pitchFamily="18" charset="-120"/>
                        </a:rPr>
                        <a:t>73.51%</a:t>
                      </a:r>
                      <a:endParaRPr lang="zh-TW" sz="1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905" marR="1270" algn="ctr">
                        <a:spcBef>
                          <a:spcPts val="655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新細明體" panose="02020500000000000000" pitchFamily="18" charset="-120"/>
                        </a:rPr>
                        <a:t>37.12%</a:t>
                      </a:r>
                      <a:endParaRPr lang="zh-TW" sz="1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175" algn="ctr">
                        <a:spcBef>
                          <a:spcPts val="655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新細明體" panose="02020500000000000000" pitchFamily="18" charset="-120"/>
                        </a:rPr>
                        <a:t>49.33%</a:t>
                      </a:r>
                      <a:endParaRPr lang="zh-TW" sz="1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4627853"/>
                  </a:ext>
                </a:extLst>
              </a:tr>
              <a:tr h="392620">
                <a:tc>
                  <a:txBody>
                    <a:bodyPr/>
                    <a:lstStyle/>
                    <a:p>
                      <a:pPr marL="5080" algn="ctr"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zh-TW" sz="1200" b="1" dirty="0">
                          <a:solidFill>
                            <a:schemeClr val="tx1"/>
                          </a:solidFill>
                          <a:effectLst/>
                          <a:latin typeface="新細明體" panose="02020500000000000000" pitchFamily="18" charset="-120"/>
                          <a:ea typeface="Gungsuh" panose="02030600000101010101" pitchFamily="18" charset="-127"/>
                          <a:cs typeface="Gungsuh" panose="02030600000101010101" pitchFamily="18" charset="-127"/>
                        </a:rPr>
                        <a:t>所提</a:t>
                      </a:r>
                      <a:r>
                        <a:rPr lang="en-US" altLang="zh-TW" sz="1200" b="1" dirty="0">
                          <a:solidFill>
                            <a:schemeClr val="tx1"/>
                          </a:solidFill>
                          <a:effectLst/>
                          <a:latin typeface="新細明體" panose="02020500000000000000" pitchFamily="18" charset="-120"/>
                          <a:ea typeface="Gungsuh" panose="02030600000101010101" pitchFamily="18" charset="-127"/>
                          <a:cs typeface="Gungsuh" panose="02030600000101010101" pitchFamily="18" charset="-127"/>
                        </a:rPr>
                        <a:t> </a:t>
                      </a:r>
                      <a:r>
                        <a:rPr lang="en-US" altLang="zh-TW" sz="1100" b="1" dirty="0">
                          <a:solidFill>
                            <a:schemeClr val="tx1"/>
                          </a:solidFill>
                          <a:effectLst/>
                          <a:latin typeface="新細明體" panose="02020500000000000000" pitchFamily="18" charset="-120"/>
                          <a:ea typeface="Gungsuh" panose="02030600000101010101" pitchFamily="18" charset="-127"/>
                          <a:cs typeface="Gungsuh" panose="02030600000101010101" pitchFamily="18" charset="-127"/>
                        </a:rPr>
                        <a:t>self-supervise</a:t>
                      </a:r>
                      <a:endParaRPr lang="zh-TW" sz="1100" dirty="0">
                        <a:solidFill>
                          <a:schemeClr val="tx1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5715" marR="1905" algn="ctr">
                        <a:spcBef>
                          <a:spcPts val="675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新細明體" panose="02020500000000000000" pitchFamily="18" charset="-120"/>
                        </a:rPr>
                        <a:t>100.00%</a:t>
                      </a:r>
                      <a:endParaRPr lang="zh-TW" sz="1100" dirty="0">
                        <a:solidFill>
                          <a:schemeClr val="tx1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spcBef>
                          <a:spcPts val="675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新細明體" panose="02020500000000000000" pitchFamily="18" charset="-120"/>
                        </a:rPr>
                        <a:t>95.61%</a:t>
                      </a:r>
                      <a:endParaRPr lang="zh-TW" sz="1100" dirty="0">
                        <a:solidFill>
                          <a:schemeClr val="tx1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175" marR="1905" algn="ctr">
                        <a:spcBef>
                          <a:spcPts val="675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新細明體" panose="02020500000000000000" pitchFamily="18" charset="-120"/>
                        </a:rPr>
                        <a:t>97.75%</a:t>
                      </a:r>
                      <a:endParaRPr lang="zh-TW" sz="1100" dirty="0">
                        <a:solidFill>
                          <a:schemeClr val="tx1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2937068"/>
                  </a:ext>
                </a:extLst>
              </a:tr>
            </a:tbl>
          </a:graphicData>
        </a:graphic>
      </p:graphicFrame>
      <p:sp>
        <p:nvSpPr>
          <p:cNvPr id="9" name="Google Shape;176;p12">
            <a:extLst>
              <a:ext uri="{FF2B5EF4-FFF2-40B4-BE49-F238E27FC236}">
                <a16:creationId xmlns:a16="http://schemas.microsoft.com/office/drawing/2014/main" id="{2C03740C-284E-4149-952F-EA7BA054260B}"/>
              </a:ext>
            </a:extLst>
          </p:cNvPr>
          <p:cNvSpPr txBox="1"/>
          <p:nvPr/>
        </p:nvSpPr>
        <p:spPr>
          <a:xfrm>
            <a:off x="161043" y="1762220"/>
            <a:ext cx="9615300" cy="50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332740" marR="5080" lvl="0" indent="-3327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A1F28"/>
              </a:buClr>
              <a:buSzPts val="3200"/>
              <a:buFont typeface="Noto Sans Symbols"/>
              <a:buChar char="◻"/>
            </a:pPr>
            <a:r>
              <a:rPr lang="en-US" sz="3200" b="1" dirty="0">
                <a:solidFill>
                  <a:schemeClr val="dk1"/>
                </a:solidFill>
              </a:rPr>
              <a:t>Pretrain model comparison </a:t>
            </a:r>
            <a:endParaRPr sz="3200"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122FBE9F-1A8E-4F82-86B2-179F304C4534}"/>
              </a:ext>
            </a:extLst>
          </p:cNvPr>
          <p:cNvSpPr txBox="1"/>
          <p:nvPr/>
        </p:nvSpPr>
        <p:spPr>
          <a:xfrm>
            <a:off x="390617" y="2439960"/>
            <a:ext cx="14109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/>
              <a:t>Product A</a:t>
            </a:r>
            <a:endParaRPr lang="zh-TW" altLang="en-US" sz="2000" b="1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3CA1B9E5-A471-485A-88C1-06B1FC73A7B6}"/>
              </a:ext>
            </a:extLst>
          </p:cNvPr>
          <p:cNvSpPr txBox="1"/>
          <p:nvPr/>
        </p:nvSpPr>
        <p:spPr>
          <a:xfrm>
            <a:off x="390617" y="4333090"/>
            <a:ext cx="14109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/>
              <a:t>Product B</a:t>
            </a:r>
            <a:endParaRPr lang="zh-TW" altLang="en-US" sz="2000" b="1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2da11ee19a0_0_41"/>
          <p:cNvSpPr txBox="1"/>
          <p:nvPr/>
        </p:nvSpPr>
        <p:spPr>
          <a:xfrm>
            <a:off x="682175" y="356350"/>
            <a:ext cx="6978900" cy="6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 b="0" i="0" u="none" strike="noStrike" cap="none">
                <a:solidFill>
                  <a:srgbClr val="46464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EXPERIMENTS </a:t>
            </a:r>
            <a:endParaRPr sz="4400" b="0" i="0" u="none" strike="noStrike" cap="none">
              <a:solidFill>
                <a:srgbClr val="46464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" name="Google Shape;176;p12">
            <a:extLst>
              <a:ext uri="{FF2B5EF4-FFF2-40B4-BE49-F238E27FC236}">
                <a16:creationId xmlns:a16="http://schemas.microsoft.com/office/drawing/2014/main" id="{2C03740C-284E-4149-952F-EA7BA054260B}"/>
              </a:ext>
            </a:extLst>
          </p:cNvPr>
          <p:cNvSpPr txBox="1"/>
          <p:nvPr/>
        </p:nvSpPr>
        <p:spPr>
          <a:xfrm>
            <a:off x="161043" y="1762220"/>
            <a:ext cx="9615300" cy="50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332740" marR="5080" lvl="0" indent="-3327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A1F28"/>
              </a:buClr>
              <a:buSzPts val="3200"/>
              <a:buFont typeface="Noto Sans Symbols"/>
              <a:buChar char="◻"/>
            </a:pPr>
            <a:r>
              <a:rPr lang="en-US" sz="3200" b="1" dirty="0">
                <a:solidFill>
                  <a:schemeClr val="dk1"/>
                </a:solidFill>
              </a:rPr>
              <a:t>Anomaly detection model comparison</a:t>
            </a:r>
            <a:endParaRPr sz="3200"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4EA08F49-116A-43AC-BAA2-01F50BD023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9377566"/>
              </p:ext>
            </p:extLst>
          </p:nvPr>
        </p:nvGraphicFramePr>
        <p:xfrm>
          <a:off x="469110" y="3011688"/>
          <a:ext cx="4271566" cy="1246662"/>
        </p:xfrm>
        <a:graphic>
          <a:graphicData uri="http://schemas.openxmlformats.org/drawingml/2006/table">
            <a:tbl>
              <a:tblPr/>
              <a:tblGrid>
                <a:gridCol w="1519389">
                  <a:extLst>
                    <a:ext uri="{9D8B030D-6E8A-4147-A177-3AD203B41FA5}">
                      <a16:colId xmlns:a16="http://schemas.microsoft.com/office/drawing/2014/main" val="2049187979"/>
                    </a:ext>
                  </a:extLst>
                </a:gridCol>
                <a:gridCol w="855117">
                  <a:extLst>
                    <a:ext uri="{9D8B030D-6E8A-4147-A177-3AD203B41FA5}">
                      <a16:colId xmlns:a16="http://schemas.microsoft.com/office/drawing/2014/main" val="2924440913"/>
                    </a:ext>
                  </a:extLst>
                </a:gridCol>
                <a:gridCol w="853777">
                  <a:extLst>
                    <a:ext uri="{9D8B030D-6E8A-4147-A177-3AD203B41FA5}">
                      <a16:colId xmlns:a16="http://schemas.microsoft.com/office/drawing/2014/main" val="3402843722"/>
                    </a:ext>
                  </a:extLst>
                </a:gridCol>
                <a:gridCol w="1043283">
                  <a:extLst>
                    <a:ext uri="{9D8B030D-6E8A-4147-A177-3AD203B41FA5}">
                      <a16:colId xmlns:a16="http://schemas.microsoft.com/office/drawing/2014/main" val="1753286132"/>
                    </a:ext>
                  </a:extLst>
                </a:gridCol>
              </a:tblGrid>
              <a:tr h="415554">
                <a:tc>
                  <a:txBody>
                    <a:bodyPr/>
                    <a:lstStyle/>
                    <a:p>
                      <a:pPr marL="5080" marR="1270" algn="ctr"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zh-TW" sz="1200" b="1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Gungsuh" panose="02030600000101010101" pitchFamily="18" charset="-127"/>
                          <a:cs typeface="Gungsuh" panose="02030600000101010101" pitchFamily="18" charset="-127"/>
                        </a:rPr>
                        <a:t>方法</a:t>
                      </a:r>
                      <a:endParaRPr lang="zh-TW" sz="110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5715" marR="4445" algn="ctr">
                        <a:spcBef>
                          <a:spcPts val="675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新細明體" panose="02020500000000000000" pitchFamily="18" charset="-120"/>
                        </a:rPr>
                        <a:t>Precision</a:t>
                      </a:r>
                      <a:endParaRPr lang="zh-TW" sz="110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905" marR="1905" algn="ctr">
                        <a:spcBef>
                          <a:spcPts val="675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新細明體" panose="02020500000000000000" pitchFamily="18" charset="-120"/>
                        </a:rPr>
                        <a:t>Recall</a:t>
                      </a:r>
                      <a:endParaRPr lang="zh-TW" sz="110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175" marR="2540" algn="ctr">
                        <a:spcBef>
                          <a:spcPts val="675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新細明體" panose="02020500000000000000" pitchFamily="18" charset="-120"/>
                        </a:rPr>
                        <a:t>F</a:t>
                      </a:r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新細明體" panose="02020500000000000000" pitchFamily="18" charset="-120"/>
                        </a:rPr>
                        <a:t>1-</a:t>
                      </a: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新細明體" panose="02020500000000000000" pitchFamily="18" charset="-120"/>
                        </a:rPr>
                        <a:t>Measure</a:t>
                      </a:r>
                      <a:endParaRPr lang="zh-TW" sz="110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9651838"/>
                  </a:ext>
                </a:extLst>
              </a:tr>
              <a:tr h="415554">
                <a:tc>
                  <a:txBody>
                    <a:bodyPr/>
                    <a:lstStyle/>
                    <a:p>
                      <a:pPr marL="5080" algn="ctr"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新細明體" panose="02020500000000000000" pitchFamily="18" charset="-120"/>
                        </a:rPr>
                        <a:t>PaDim</a:t>
                      </a:r>
                      <a:endParaRPr lang="zh-TW" sz="1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5715" algn="ctr">
                        <a:spcBef>
                          <a:spcPts val="655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新細明體" panose="02020500000000000000" pitchFamily="18" charset="-120"/>
                        </a:rPr>
                        <a:t>100.00%</a:t>
                      </a:r>
                      <a:endParaRPr lang="zh-TW" sz="1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905" marR="1270" algn="ctr">
                        <a:spcBef>
                          <a:spcPts val="655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新細明體" panose="02020500000000000000" pitchFamily="18" charset="-120"/>
                        </a:rPr>
                        <a:t>94.41%</a:t>
                      </a:r>
                      <a:endParaRPr lang="zh-TW" sz="1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175" algn="ctr">
                        <a:spcBef>
                          <a:spcPts val="655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新細明體" panose="02020500000000000000" pitchFamily="18" charset="-120"/>
                        </a:rPr>
                        <a:t>98.17%</a:t>
                      </a:r>
                      <a:endParaRPr lang="zh-TW" sz="1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23870351"/>
                  </a:ext>
                </a:extLst>
              </a:tr>
              <a:tr h="415554">
                <a:tc>
                  <a:txBody>
                    <a:bodyPr/>
                    <a:lstStyle/>
                    <a:p>
                      <a:pPr marL="5080" algn="ctr"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zh-TW" sz="1200" b="1" dirty="0">
                          <a:solidFill>
                            <a:schemeClr val="tx1"/>
                          </a:solidFill>
                          <a:effectLst/>
                          <a:latin typeface="新細明體" panose="02020500000000000000" pitchFamily="18" charset="-120"/>
                          <a:ea typeface="Gungsuh" panose="02030600000101010101" pitchFamily="18" charset="-127"/>
                          <a:cs typeface="Gungsuh" panose="02030600000101010101" pitchFamily="18" charset="-127"/>
                        </a:rPr>
                        <a:t>所提</a:t>
                      </a:r>
                      <a:r>
                        <a:rPr lang="en-US" altLang="zh-TW" sz="1200" b="1" dirty="0">
                          <a:solidFill>
                            <a:schemeClr val="tx1"/>
                          </a:solidFill>
                          <a:effectLst/>
                          <a:latin typeface="新細明體" panose="02020500000000000000" pitchFamily="18" charset="-120"/>
                          <a:ea typeface="Gungsuh" panose="02030600000101010101" pitchFamily="18" charset="-127"/>
                          <a:cs typeface="Gungsuh" panose="02030600000101010101" pitchFamily="18" charset="-127"/>
                        </a:rPr>
                        <a:t>Anomaly detection</a:t>
                      </a:r>
                      <a:endParaRPr lang="zh-TW" sz="1100" dirty="0">
                        <a:solidFill>
                          <a:schemeClr val="tx1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5715" marR="1905" algn="ctr">
                        <a:spcBef>
                          <a:spcPts val="675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新細明體" panose="02020500000000000000" pitchFamily="18" charset="-120"/>
                        </a:rPr>
                        <a:t>100.00%</a:t>
                      </a:r>
                      <a:endParaRPr lang="zh-TW" sz="1100">
                        <a:solidFill>
                          <a:schemeClr val="tx1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spcBef>
                          <a:spcPts val="675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新細明體" panose="02020500000000000000" pitchFamily="18" charset="-120"/>
                        </a:rPr>
                        <a:t>98.68%</a:t>
                      </a:r>
                      <a:endParaRPr lang="zh-TW" sz="1100">
                        <a:solidFill>
                          <a:schemeClr val="tx1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175" marR="1905" algn="ctr">
                        <a:spcBef>
                          <a:spcPts val="675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新細明體" panose="02020500000000000000" pitchFamily="18" charset="-120"/>
                        </a:rPr>
                        <a:t>99.29%</a:t>
                      </a:r>
                      <a:endParaRPr lang="zh-TW" sz="1100" dirty="0">
                        <a:solidFill>
                          <a:schemeClr val="tx1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1665767"/>
                  </a:ext>
                </a:extLst>
              </a:tr>
            </a:tbl>
          </a:graphicData>
        </a:graphic>
      </p:graphicFrame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2B851DE1-39BC-4858-860B-1576BD3AE7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1506463"/>
              </p:ext>
            </p:extLst>
          </p:nvPr>
        </p:nvGraphicFramePr>
        <p:xfrm>
          <a:off x="469110" y="5003219"/>
          <a:ext cx="4271566" cy="1157883"/>
        </p:xfrm>
        <a:graphic>
          <a:graphicData uri="http://schemas.openxmlformats.org/drawingml/2006/table">
            <a:tbl>
              <a:tblPr/>
              <a:tblGrid>
                <a:gridCol w="1519389">
                  <a:extLst>
                    <a:ext uri="{9D8B030D-6E8A-4147-A177-3AD203B41FA5}">
                      <a16:colId xmlns:a16="http://schemas.microsoft.com/office/drawing/2014/main" val="3427110924"/>
                    </a:ext>
                  </a:extLst>
                </a:gridCol>
                <a:gridCol w="855117">
                  <a:extLst>
                    <a:ext uri="{9D8B030D-6E8A-4147-A177-3AD203B41FA5}">
                      <a16:colId xmlns:a16="http://schemas.microsoft.com/office/drawing/2014/main" val="1830998113"/>
                    </a:ext>
                  </a:extLst>
                </a:gridCol>
                <a:gridCol w="853777">
                  <a:extLst>
                    <a:ext uri="{9D8B030D-6E8A-4147-A177-3AD203B41FA5}">
                      <a16:colId xmlns:a16="http://schemas.microsoft.com/office/drawing/2014/main" val="675837211"/>
                    </a:ext>
                  </a:extLst>
                </a:gridCol>
                <a:gridCol w="1043283">
                  <a:extLst>
                    <a:ext uri="{9D8B030D-6E8A-4147-A177-3AD203B41FA5}">
                      <a16:colId xmlns:a16="http://schemas.microsoft.com/office/drawing/2014/main" val="3118210538"/>
                    </a:ext>
                  </a:extLst>
                </a:gridCol>
              </a:tblGrid>
              <a:tr h="385961">
                <a:tc>
                  <a:txBody>
                    <a:bodyPr/>
                    <a:lstStyle/>
                    <a:p>
                      <a:pPr marL="5080" marR="1270" algn="ctr"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zh-TW" sz="1200" b="1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Gungsuh" panose="02030600000101010101" pitchFamily="18" charset="-127"/>
                          <a:cs typeface="Gungsuh" panose="02030600000101010101" pitchFamily="18" charset="-127"/>
                        </a:rPr>
                        <a:t>方法</a:t>
                      </a:r>
                      <a:endParaRPr lang="zh-TW" sz="110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5715" marR="4445" algn="ctr">
                        <a:spcBef>
                          <a:spcPts val="675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新細明體" panose="02020500000000000000" pitchFamily="18" charset="-120"/>
                        </a:rPr>
                        <a:t>Precision</a:t>
                      </a:r>
                      <a:endParaRPr lang="zh-TW" sz="110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905" marR="1905" algn="ctr">
                        <a:spcBef>
                          <a:spcPts val="675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新細明體" panose="02020500000000000000" pitchFamily="18" charset="-120"/>
                        </a:rPr>
                        <a:t>Recall</a:t>
                      </a:r>
                      <a:endParaRPr lang="zh-TW" sz="110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175" marR="2540" algn="ctr">
                        <a:spcBef>
                          <a:spcPts val="675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新細明體" panose="02020500000000000000" pitchFamily="18" charset="-120"/>
                        </a:rPr>
                        <a:t>F</a:t>
                      </a:r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新細明體" panose="02020500000000000000" pitchFamily="18" charset="-120"/>
                        </a:rPr>
                        <a:t>1-</a:t>
                      </a: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新細明體" panose="02020500000000000000" pitchFamily="18" charset="-120"/>
                        </a:rPr>
                        <a:t>Measure</a:t>
                      </a:r>
                      <a:endParaRPr lang="zh-TW" sz="110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6738852"/>
                  </a:ext>
                </a:extLst>
              </a:tr>
              <a:tr h="385961">
                <a:tc>
                  <a:txBody>
                    <a:bodyPr/>
                    <a:lstStyle/>
                    <a:p>
                      <a:pPr marL="5080" algn="ctr"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新細明體" panose="02020500000000000000" pitchFamily="18" charset="-120"/>
                        </a:rPr>
                        <a:t>PaDim</a:t>
                      </a:r>
                      <a:endParaRPr lang="zh-TW" sz="1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5715" algn="ctr">
                        <a:spcBef>
                          <a:spcPts val="655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新細明體" panose="02020500000000000000" pitchFamily="18" charset="-120"/>
                        </a:rPr>
                        <a:t>98.23%</a:t>
                      </a:r>
                      <a:endParaRPr lang="zh-TW" sz="1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905" marR="1270" algn="ctr">
                        <a:spcBef>
                          <a:spcPts val="655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新細明體" panose="02020500000000000000" pitchFamily="18" charset="-120"/>
                        </a:rPr>
                        <a:t>90.44%</a:t>
                      </a:r>
                      <a:endParaRPr lang="zh-TW" sz="1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175" algn="ctr">
                        <a:spcBef>
                          <a:spcPts val="655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新細明體" panose="02020500000000000000" pitchFamily="18" charset="-120"/>
                        </a:rPr>
                        <a:t>94.17%</a:t>
                      </a:r>
                      <a:endParaRPr lang="zh-TW" sz="1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0124342"/>
                  </a:ext>
                </a:extLst>
              </a:tr>
              <a:tr h="385961">
                <a:tc>
                  <a:txBody>
                    <a:bodyPr/>
                    <a:lstStyle/>
                    <a:p>
                      <a:pPr marL="5080" algn="ctr"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zh-TW" altLang="zh-TW" sz="1200" b="1" dirty="0">
                          <a:solidFill>
                            <a:schemeClr val="tx1"/>
                          </a:solidFill>
                          <a:effectLst/>
                          <a:latin typeface="新細明體" panose="02020500000000000000" pitchFamily="18" charset="-120"/>
                          <a:ea typeface="Gungsuh" panose="02030600000101010101" pitchFamily="18" charset="-127"/>
                          <a:cs typeface="Gungsuh" panose="02030600000101010101" pitchFamily="18" charset="-127"/>
                        </a:rPr>
                        <a:t>所提</a:t>
                      </a:r>
                      <a:r>
                        <a:rPr lang="en-US" altLang="zh-TW" sz="1200" b="1" dirty="0">
                          <a:solidFill>
                            <a:schemeClr val="tx1"/>
                          </a:solidFill>
                          <a:effectLst/>
                          <a:latin typeface="新細明體" panose="02020500000000000000" pitchFamily="18" charset="-120"/>
                          <a:ea typeface="Gungsuh" panose="02030600000101010101" pitchFamily="18" charset="-127"/>
                          <a:cs typeface="Gungsuh" panose="02030600000101010101" pitchFamily="18" charset="-127"/>
                        </a:rPr>
                        <a:t>Anomaly detection</a:t>
                      </a:r>
                      <a:endParaRPr lang="zh-TW" altLang="zh-TW" sz="1100" dirty="0">
                        <a:solidFill>
                          <a:schemeClr val="tx1"/>
                        </a:solidFill>
                        <a:effectLst/>
                        <a:latin typeface="新細明體" panose="02020500000000000000" pitchFamily="18" charset="-120"/>
                        <a:ea typeface="+mn-ea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5715" marR="1905" algn="ctr">
                        <a:spcBef>
                          <a:spcPts val="675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新細明體" panose="02020500000000000000" pitchFamily="18" charset="-120"/>
                        </a:rPr>
                        <a:t>100.00%</a:t>
                      </a:r>
                      <a:endParaRPr lang="zh-TW" sz="1100">
                        <a:solidFill>
                          <a:schemeClr val="tx1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spcBef>
                          <a:spcPts val="675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新細明體" panose="02020500000000000000" pitchFamily="18" charset="-120"/>
                        </a:rPr>
                        <a:t>95.61%</a:t>
                      </a:r>
                      <a:endParaRPr lang="zh-TW" sz="1100">
                        <a:solidFill>
                          <a:schemeClr val="tx1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175" marR="1905" algn="ctr">
                        <a:spcBef>
                          <a:spcPts val="675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新細明體" panose="02020500000000000000" pitchFamily="18" charset="-120"/>
                        </a:rPr>
                        <a:t>97.75%</a:t>
                      </a:r>
                      <a:endParaRPr lang="zh-TW" sz="1100" dirty="0">
                        <a:solidFill>
                          <a:schemeClr val="tx1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3846310"/>
                  </a:ext>
                </a:extLst>
              </a:tr>
            </a:tbl>
          </a:graphicData>
        </a:graphic>
      </p:graphicFrame>
      <p:sp>
        <p:nvSpPr>
          <p:cNvPr id="11" name="文字方塊 10">
            <a:extLst>
              <a:ext uri="{FF2B5EF4-FFF2-40B4-BE49-F238E27FC236}">
                <a16:creationId xmlns:a16="http://schemas.microsoft.com/office/drawing/2014/main" id="{15D1F2A9-146C-4E8B-9711-65AE5108F3DA}"/>
              </a:ext>
            </a:extLst>
          </p:cNvPr>
          <p:cNvSpPr txBox="1"/>
          <p:nvPr/>
        </p:nvSpPr>
        <p:spPr>
          <a:xfrm>
            <a:off x="469110" y="2581980"/>
            <a:ext cx="14109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/>
              <a:t>Product A</a:t>
            </a:r>
            <a:endParaRPr lang="zh-TW" altLang="en-US" sz="2000" b="1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27594664-9F92-4218-9563-EADE9D0465FA}"/>
              </a:ext>
            </a:extLst>
          </p:cNvPr>
          <p:cNvSpPr txBox="1"/>
          <p:nvPr/>
        </p:nvSpPr>
        <p:spPr>
          <a:xfrm>
            <a:off x="469110" y="4591181"/>
            <a:ext cx="14109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/>
              <a:t>Product B</a:t>
            </a:r>
            <a:endParaRPr lang="zh-TW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1315900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2da11ee19a0_0_41"/>
          <p:cNvSpPr txBox="1"/>
          <p:nvPr/>
        </p:nvSpPr>
        <p:spPr>
          <a:xfrm>
            <a:off x="682175" y="356350"/>
            <a:ext cx="6978900" cy="6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 b="0" i="0" u="none" strike="noStrike" cap="none">
                <a:solidFill>
                  <a:srgbClr val="46464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EXPERIMENTS </a:t>
            </a:r>
            <a:endParaRPr sz="4400" b="0" i="0" u="none" strike="noStrike" cap="none">
              <a:solidFill>
                <a:srgbClr val="46464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" name="Google Shape;176;p12">
            <a:extLst>
              <a:ext uri="{FF2B5EF4-FFF2-40B4-BE49-F238E27FC236}">
                <a16:creationId xmlns:a16="http://schemas.microsoft.com/office/drawing/2014/main" id="{2C03740C-284E-4149-952F-EA7BA054260B}"/>
              </a:ext>
            </a:extLst>
          </p:cNvPr>
          <p:cNvSpPr txBox="1"/>
          <p:nvPr/>
        </p:nvSpPr>
        <p:spPr>
          <a:xfrm>
            <a:off x="161043" y="1762220"/>
            <a:ext cx="9615300" cy="50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332740" marR="5080" lvl="0" indent="-3327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A1F28"/>
              </a:buClr>
              <a:buSzPts val="3200"/>
              <a:buFont typeface="Noto Sans Symbols"/>
              <a:buChar char="◻"/>
            </a:pPr>
            <a:r>
              <a:rPr lang="en-US" sz="3200" b="1" dirty="0">
                <a:solidFill>
                  <a:schemeClr val="dk1"/>
                </a:solidFill>
              </a:rPr>
              <a:t>Memory feature usage comparison</a:t>
            </a:r>
            <a:endParaRPr sz="3200"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8E430DDC-C65C-491F-8681-288034C9B8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9068336"/>
              </p:ext>
            </p:extLst>
          </p:nvPr>
        </p:nvGraphicFramePr>
        <p:xfrm>
          <a:off x="1794537" y="2602839"/>
          <a:ext cx="5057775" cy="1370965"/>
        </p:xfrm>
        <a:graphic>
          <a:graphicData uri="http://schemas.openxmlformats.org/drawingml/2006/table">
            <a:tbl>
              <a:tblPr/>
              <a:tblGrid>
                <a:gridCol w="1440453">
                  <a:extLst>
                    <a:ext uri="{9D8B030D-6E8A-4147-A177-3AD203B41FA5}">
                      <a16:colId xmlns:a16="http://schemas.microsoft.com/office/drawing/2014/main" val="1322379294"/>
                    </a:ext>
                  </a:extLst>
                </a:gridCol>
                <a:gridCol w="810691">
                  <a:extLst>
                    <a:ext uri="{9D8B030D-6E8A-4147-A177-3AD203B41FA5}">
                      <a16:colId xmlns:a16="http://schemas.microsoft.com/office/drawing/2014/main" val="2688802361"/>
                    </a:ext>
                  </a:extLst>
                </a:gridCol>
                <a:gridCol w="809422">
                  <a:extLst>
                    <a:ext uri="{9D8B030D-6E8A-4147-A177-3AD203B41FA5}">
                      <a16:colId xmlns:a16="http://schemas.microsoft.com/office/drawing/2014/main" val="2218655458"/>
                    </a:ext>
                  </a:extLst>
                </a:gridCol>
                <a:gridCol w="989082">
                  <a:extLst>
                    <a:ext uri="{9D8B030D-6E8A-4147-A177-3AD203B41FA5}">
                      <a16:colId xmlns:a16="http://schemas.microsoft.com/office/drawing/2014/main" val="3685982011"/>
                    </a:ext>
                  </a:extLst>
                </a:gridCol>
                <a:gridCol w="1008127">
                  <a:extLst>
                    <a:ext uri="{9D8B030D-6E8A-4147-A177-3AD203B41FA5}">
                      <a16:colId xmlns:a16="http://schemas.microsoft.com/office/drawing/2014/main" val="3059979709"/>
                    </a:ext>
                  </a:extLst>
                </a:gridCol>
              </a:tblGrid>
              <a:tr h="342265">
                <a:tc>
                  <a:txBody>
                    <a:bodyPr/>
                    <a:lstStyle/>
                    <a:p>
                      <a:pPr marL="5080" marR="1270" algn="ctr"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zh-TW" sz="1200" b="1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Gungsuh" panose="02030600000101010101" pitchFamily="18" charset="-127"/>
                          <a:cs typeface="Gungsuh" panose="02030600000101010101" pitchFamily="18" charset="-127"/>
                        </a:rPr>
                        <a:t>方法</a:t>
                      </a:r>
                      <a:endParaRPr lang="zh-TW" sz="110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5715" marR="4445" algn="ctr">
                        <a:spcBef>
                          <a:spcPts val="675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新細明體" panose="02020500000000000000" pitchFamily="18" charset="-120"/>
                        </a:rPr>
                        <a:t>Precision</a:t>
                      </a:r>
                      <a:endParaRPr lang="zh-TW" sz="110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905" marR="1905" algn="ctr">
                        <a:spcBef>
                          <a:spcPts val="675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新細明體" panose="02020500000000000000" pitchFamily="18" charset="-120"/>
                        </a:rPr>
                        <a:t>Recall</a:t>
                      </a:r>
                      <a:endParaRPr lang="zh-TW" sz="110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175" marR="2540" algn="ctr">
                        <a:spcBef>
                          <a:spcPts val="675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新細明體" panose="02020500000000000000" pitchFamily="18" charset="-120"/>
                        </a:rPr>
                        <a:t>F</a:t>
                      </a:r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新細明體" panose="02020500000000000000" pitchFamily="18" charset="-120"/>
                        </a:rPr>
                        <a:t>1-</a:t>
                      </a: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新細明體" panose="02020500000000000000" pitchFamily="18" charset="-120"/>
                        </a:rPr>
                        <a:t>Measure</a:t>
                      </a:r>
                      <a:endParaRPr lang="zh-TW" sz="110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445" marR="1905" algn="ctr">
                        <a:spcBef>
                          <a:spcPts val="675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新細明體" panose="02020500000000000000" pitchFamily="18" charset="-120"/>
                        </a:rPr>
                        <a:t>Throughput</a:t>
                      </a:r>
                      <a:endParaRPr lang="zh-TW" sz="110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5439677"/>
                  </a:ext>
                </a:extLst>
              </a:tr>
              <a:tr h="342265">
                <a:tc>
                  <a:txBody>
                    <a:bodyPr/>
                    <a:lstStyle/>
                    <a:p>
                      <a:pPr marL="5080" marR="635" algn="ctr">
                        <a:spcBef>
                          <a:spcPts val="675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新細明體" panose="02020500000000000000" pitchFamily="18" charset="-120"/>
                        </a:rPr>
                        <a:t>1%</a:t>
                      </a:r>
                      <a:endParaRPr lang="zh-TW" sz="110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5715" algn="ctr">
                        <a:spcBef>
                          <a:spcPts val="655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新細明體" panose="02020500000000000000" pitchFamily="18" charset="-120"/>
                        </a:rPr>
                        <a:t>100</a:t>
                      </a: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新細明體" panose="02020500000000000000" pitchFamily="18" charset="-120"/>
                        </a:rPr>
                        <a:t>.</a:t>
                      </a:r>
                      <a:r>
                        <a:rPr lang="en-US" altLang="zh-TW" sz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新細明體" panose="02020500000000000000" pitchFamily="18" charset="-120"/>
                        </a:rPr>
                        <a:t>00</a:t>
                      </a: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新細明體" panose="02020500000000000000" pitchFamily="18" charset="-120"/>
                        </a:rPr>
                        <a:t>%</a:t>
                      </a:r>
                      <a:endParaRPr lang="zh-TW" sz="1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905" marR="1270" algn="ctr">
                        <a:spcBef>
                          <a:spcPts val="655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新細明體" panose="02020500000000000000" pitchFamily="18" charset="-120"/>
                        </a:rPr>
                        <a:t>78.95%</a:t>
                      </a:r>
                      <a:endParaRPr lang="zh-TW" sz="110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175" algn="ctr">
                        <a:spcBef>
                          <a:spcPts val="655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新細明體" panose="02020500000000000000" pitchFamily="18" charset="-120"/>
                        </a:rPr>
                        <a:t>84.23%</a:t>
                      </a:r>
                      <a:endParaRPr lang="zh-TW" sz="110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4445" algn="ctr">
                        <a:spcBef>
                          <a:spcPts val="655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新細明體" panose="02020500000000000000" pitchFamily="18" charset="-120"/>
                        </a:rPr>
                        <a:t>72img/1s</a:t>
                      </a:r>
                      <a:endParaRPr lang="zh-TW" sz="1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46012439"/>
                  </a:ext>
                </a:extLst>
              </a:tr>
              <a:tr h="342265">
                <a:tc>
                  <a:txBody>
                    <a:bodyPr/>
                    <a:lstStyle/>
                    <a:p>
                      <a:pPr marL="5080" marR="2540" algn="ctr">
                        <a:spcBef>
                          <a:spcPts val="675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新細明體" panose="02020500000000000000" pitchFamily="18" charset="-120"/>
                        </a:rPr>
                        <a:t>15%</a:t>
                      </a:r>
                      <a:endParaRPr lang="zh-TW" sz="1100">
                        <a:solidFill>
                          <a:schemeClr val="tx1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5715" algn="ctr">
                        <a:spcBef>
                          <a:spcPts val="655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新細明體" panose="02020500000000000000" pitchFamily="18" charset="-120"/>
                        </a:rPr>
                        <a:t>100.00%</a:t>
                      </a:r>
                      <a:endParaRPr lang="zh-TW" sz="1100" dirty="0">
                        <a:solidFill>
                          <a:schemeClr val="tx1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905" marR="1270" algn="ctr">
                        <a:spcBef>
                          <a:spcPts val="655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新細明體" panose="02020500000000000000" pitchFamily="18" charset="-120"/>
                        </a:rPr>
                        <a:t>95.61%</a:t>
                      </a:r>
                      <a:endParaRPr lang="zh-TW" sz="1100" dirty="0">
                        <a:solidFill>
                          <a:schemeClr val="tx1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spcBef>
                          <a:spcPts val="655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新細明體" panose="02020500000000000000" pitchFamily="18" charset="-120"/>
                        </a:rPr>
                        <a:t>97.75%</a:t>
                      </a:r>
                      <a:endParaRPr lang="zh-TW" sz="1100" dirty="0">
                        <a:solidFill>
                          <a:schemeClr val="tx1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4445" algn="ctr">
                        <a:spcBef>
                          <a:spcPts val="655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新細明體" panose="02020500000000000000" pitchFamily="18" charset="-120"/>
                        </a:rPr>
                        <a:t>60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新細明體" panose="02020500000000000000" pitchFamily="18" charset="-120"/>
                        </a:rPr>
                        <a:t>img</a:t>
                      </a:r>
                      <a:r>
                        <a:rPr lang="en-US" sz="1200" b="1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新細明體" panose="02020500000000000000" pitchFamily="18" charset="-120"/>
                        </a:rPr>
                        <a:t>/1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新細明體" panose="02020500000000000000" pitchFamily="18" charset="-120"/>
                        </a:rPr>
                        <a:t>s</a:t>
                      </a:r>
                      <a:endParaRPr lang="zh-TW" sz="1100" dirty="0">
                        <a:solidFill>
                          <a:schemeClr val="tx1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078636"/>
                  </a:ext>
                </a:extLst>
              </a:tr>
              <a:tr h="344170">
                <a:tc>
                  <a:txBody>
                    <a:bodyPr/>
                    <a:lstStyle/>
                    <a:p>
                      <a:pPr marL="5080" marR="2540" algn="ctr">
                        <a:spcBef>
                          <a:spcPts val="675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新細明體" panose="02020500000000000000" pitchFamily="18" charset="-120"/>
                        </a:rPr>
                        <a:t>30%</a:t>
                      </a:r>
                      <a:endParaRPr lang="zh-TW" sz="110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5715" marR="1905" algn="ctr">
                        <a:spcBef>
                          <a:spcPts val="675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新細明體" panose="02020500000000000000" pitchFamily="18" charset="-120"/>
                        </a:rPr>
                        <a:t>100.00%</a:t>
                      </a:r>
                      <a:endParaRPr lang="zh-TW" sz="110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905" algn="ctr">
                        <a:spcBef>
                          <a:spcPts val="675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新細明體" panose="02020500000000000000" pitchFamily="18" charset="-120"/>
                        </a:rPr>
                        <a:t>96.03%</a:t>
                      </a:r>
                      <a:endParaRPr lang="zh-TW" sz="110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175" marR="1905" algn="ctr">
                        <a:spcBef>
                          <a:spcPts val="675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新細明體" panose="02020500000000000000" pitchFamily="18" charset="-120"/>
                        </a:rPr>
                        <a:t>97.97%</a:t>
                      </a:r>
                      <a:endParaRPr lang="zh-TW" sz="110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4445" marR="1905" algn="ctr">
                        <a:spcBef>
                          <a:spcPts val="675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新細明體" panose="02020500000000000000" pitchFamily="18" charset="-120"/>
                        </a:rPr>
                        <a:t>43img/1s</a:t>
                      </a:r>
                      <a:endParaRPr lang="zh-TW" sz="1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82478934"/>
                  </a:ext>
                </a:extLst>
              </a:tr>
            </a:tbl>
          </a:graphicData>
        </a:graphic>
      </p:graphicFrame>
      <p:pic>
        <p:nvPicPr>
          <p:cNvPr id="10" name="image1.png">
            <a:extLst>
              <a:ext uri="{FF2B5EF4-FFF2-40B4-BE49-F238E27FC236}">
                <a16:creationId xmlns:a16="http://schemas.microsoft.com/office/drawing/2014/main" id="{3EFA2097-36F5-4547-B6A8-AC3518E0255C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967667" y="4241901"/>
            <a:ext cx="3109338" cy="2259749"/>
          </a:xfrm>
          <a:prstGeom prst="rect">
            <a:avLst/>
          </a:prstGeom>
          <a:ln/>
        </p:spPr>
      </p:pic>
      <p:pic>
        <p:nvPicPr>
          <p:cNvPr id="13" name="image2.png">
            <a:extLst>
              <a:ext uri="{FF2B5EF4-FFF2-40B4-BE49-F238E27FC236}">
                <a16:creationId xmlns:a16="http://schemas.microsoft.com/office/drawing/2014/main" id="{A9DA94D6-3303-44D9-89A9-275DBE1FD924}"/>
              </a:ext>
            </a:extLst>
          </p:cNvPr>
          <p:cNvPicPr/>
          <p:nvPr/>
        </p:nvPicPr>
        <p:blipFill>
          <a:blip r:embed="rId4"/>
          <a:srcRect/>
          <a:stretch>
            <a:fillRect/>
          </a:stretch>
        </p:blipFill>
        <p:spPr>
          <a:xfrm>
            <a:off x="4500977" y="4275861"/>
            <a:ext cx="3240351" cy="2191827"/>
          </a:xfrm>
          <a:prstGeom prst="rect">
            <a:avLst/>
          </a:prstGeom>
          <a:ln/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2D2D40AA-D730-4C0A-9B1B-58F64DD82D30}"/>
              </a:ext>
            </a:extLst>
          </p:cNvPr>
          <p:cNvSpPr txBox="1"/>
          <p:nvPr/>
        </p:nvSpPr>
        <p:spPr>
          <a:xfrm>
            <a:off x="1199684" y="6457890"/>
            <a:ext cx="30893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/>
              <a:t>Use 1% memory feature</a:t>
            </a:r>
            <a:endParaRPr lang="zh-TW" altLang="en-US" sz="2000" b="1" dirty="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C3EA86BB-F445-4C5C-9F58-C0CE4714E3E8}"/>
              </a:ext>
            </a:extLst>
          </p:cNvPr>
          <p:cNvSpPr txBox="1"/>
          <p:nvPr/>
        </p:nvSpPr>
        <p:spPr>
          <a:xfrm>
            <a:off x="4721339" y="6467688"/>
            <a:ext cx="32319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/>
              <a:t>Use 15% memory feature</a:t>
            </a:r>
            <a:endParaRPr lang="zh-TW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6679629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0398" y="2199138"/>
            <a:ext cx="3730752" cy="2459736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22"/>
          <p:cNvSpPr txBox="1"/>
          <p:nvPr/>
        </p:nvSpPr>
        <p:spPr>
          <a:xfrm>
            <a:off x="682177" y="356350"/>
            <a:ext cx="7239000" cy="6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 b="0" i="0" u="none" strike="noStrike" cap="none">
                <a:solidFill>
                  <a:srgbClr val="46464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EXPERIMENTS </a:t>
            </a:r>
            <a:endParaRPr sz="4400" b="0" i="0" u="none" strike="noStrike" cap="none">
              <a:solidFill>
                <a:srgbClr val="46464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92" name="Google Shape;292;p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62527" y="2199150"/>
            <a:ext cx="3734975" cy="2456027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22"/>
          <p:cNvSpPr txBox="1"/>
          <p:nvPr/>
        </p:nvSpPr>
        <p:spPr>
          <a:xfrm>
            <a:off x="1068575" y="2427400"/>
            <a:ext cx="1659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Patchcore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15%</a:t>
            </a:r>
            <a:endParaRPr sz="18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4" name="Google Shape;294;p22"/>
          <p:cNvSpPr txBox="1"/>
          <p:nvPr/>
        </p:nvSpPr>
        <p:spPr>
          <a:xfrm>
            <a:off x="4970359" y="2427400"/>
            <a:ext cx="1601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Patchcore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15%</a:t>
            </a:r>
            <a:endParaRPr sz="18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5" name="Google Shape;295;p22"/>
          <p:cNvSpPr txBox="1"/>
          <p:nvPr/>
        </p:nvSpPr>
        <p:spPr>
          <a:xfrm>
            <a:off x="972250" y="1412687"/>
            <a:ext cx="7467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rPr lang="en-US" sz="3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Product A               Product B </a:t>
            </a:r>
            <a:endParaRPr sz="3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22"/>
          <p:cNvSpPr txBox="1"/>
          <p:nvPr/>
        </p:nvSpPr>
        <p:spPr>
          <a:xfrm>
            <a:off x="348400" y="4789825"/>
            <a:ext cx="8715300" cy="19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19100" marR="0" lvl="0" indent="-37623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80"/>
              <a:buFont typeface="Noto Sans Symbols"/>
              <a:buChar char="⦿"/>
            </a:pPr>
            <a:r>
              <a:rPr lang="en-US" sz="2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Axis Y is anomaly score </a:t>
            </a:r>
            <a:endParaRPr sz="25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19100" marR="0" lvl="0" indent="-37623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80"/>
              <a:buFont typeface="Noto Sans Symbols"/>
              <a:buChar char="⦿"/>
            </a:pPr>
            <a:r>
              <a:rPr lang="en-US" sz="2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Axis X is testing image </a:t>
            </a:r>
            <a:endParaRPr sz="25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19100" marR="0" lvl="0" indent="-37623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80"/>
              <a:buFont typeface="Noto Sans Symbols"/>
              <a:buChar char="⦿"/>
            </a:pPr>
            <a:r>
              <a:rPr lang="en-US" sz="2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Green pattern is pass </a:t>
            </a:r>
            <a:endParaRPr sz="25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19100" marR="0" lvl="0" indent="-37623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80"/>
              <a:buFont typeface="Noto Sans Symbols"/>
              <a:buChar char="⦿"/>
            </a:pPr>
            <a:r>
              <a:rPr lang="en-US" sz="2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Red pattern is defect</a:t>
            </a:r>
            <a:endParaRPr sz="2900" b="0" i="1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2"/>
          <p:cNvSpPr txBox="1">
            <a:spLocks noGrp="1"/>
          </p:cNvSpPr>
          <p:nvPr>
            <p:ph type="title"/>
          </p:nvPr>
        </p:nvSpPr>
        <p:spPr>
          <a:xfrm>
            <a:off x="691387" y="325882"/>
            <a:ext cx="2794000" cy="696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Introduction</a:t>
            </a:r>
            <a:endParaRPr/>
          </a:p>
        </p:txBody>
      </p:sp>
      <p:pic>
        <p:nvPicPr>
          <p:cNvPr id="50" name="Google Shape;50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17425" y="1653160"/>
            <a:ext cx="2793899" cy="3511041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2"/>
          <p:cNvSpPr/>
          <p:nvPr/>
        </p:nvSpPr>
        <p:spPr>
          <a:xfrm rot="1499884">
            <a:off x="3418127" y="2496867"/>
            <a:ext cx="1378649" cy="433645"/>
          </a:xfrm>
          <a:prstGeom prst="rightArrow">
            <a:avLst>
              <a:gd name="adj1" fmla="val 14040"/>
              <a:gd name="adj2" fmla="val 50000"/>
            </a:avLst>
          </a:prstGeom>
          <a:solidFill>
            <a:srgbClr val="7E848D"/>
          </a:solidFill>
          <a:ln w="19050" cap="flat" cmpd="sng">
            <a:solidFill>
              <a:srgbClr val="5B5F6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52;p2"/>
          <p:cNvSpPr/>
          <p:nvPr/>
        </p:nvSpPr>
        <p:spPr>
          <a:xfrm>
            <a:off x="2933875" y="2154237"/>
            <a:ext cx="457200" cy="311700"/>
          </a:xfrm>
          <a:prstGeom prst="ellipse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3" name="Google Shape;53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23875" y="2621213"/>
            <a:ext cx="3775750" cy="1896275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2"/>
          <p:cNvSpPr txBox="1"/>
          <p:nvPr/>
        </p:nvSpPr>
        <p:spPr>
          <a:xfrm>
            <a:off x="420087" y="5490675"/>
            <a:ext cx="7829400" cy="17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19100" marR="0" lvl="0" indent="-38258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80"/>
              <a:buFont typeface="Noto Sans Symbols"/>
              <a:buChar char="⦿"/>
            </a:pPr>
            <a:r>
              <a:rPr lang="en-US" sz="2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 will obtain image from AOI machine and we need to judge this image that is pass or defect</a:t>
            </a:r>
            <a:endParaRPr sz="2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20624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n-US" sz="2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and mark defect location on image</a:t>
            </a:r>
            <a:endParaRPr sz="2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4"/>
          <p:cNvSpPr txBox="1">
            <a:spLocks noGrp="1"/>
          </p:cNvSpPr>
          <p:nvPr>
            <p:ph type="title"/>
          </p:nvPr>
        </p:nvSpPr>
        <p:spPr>
          <a:xfrm>
            <a:off x="691387" y="325882"/>
            <a:ext cx="2794000" cy="696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Introduction</a:t>
            </a:r>
            <a:endParaRPr/>
          </a:p>
        </p:txBody>
      </p:sp>
      <p:sp>
        <p:nvSpPr>
          <p:cNvPr id="69" name="Google Shape;69;p4"/>
          <p:cNvSpPr txBox="1"/>
          <p:nvPr/>
        </p:nvSpPr>
        <p:spPr>
          <a:xfrm>
            <a:off x="553775" y="5630325"/>
            <a:ext cx="7829400" cy="17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19100" marR="0" lvl="0" indent="-38258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80"/>
              <a:buFont typeface="Noto Sans Symbols"/>
              <a:buChar char="⦿"/>
            </a:pPr>
            <a:r>
              <a:rPr lang="en-US" sz="2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 traditional AOI machine that use compare </a:t>
            </a:r>
            <a:endParaRPr sz="2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20624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n-US" sz="2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method so if have tiny difference it will judge</a:t>
            </a:r>
            <a:endParaRPr sz="2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20624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n-US" sz="2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defect that cause high overkill.</a:t>
            </a:r>
            <a:endParaRPr sz="2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0" name="Google Shape;70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2300" y="1652175"/>
            <a:ext cx="8492324" cy="376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5"/>
          <p:cNvSpPr txBox="1">
            <a:spLocks noGrp="1"/>
          </p:cNvSpPr>
          <p:nvPr>
            <p:ph type="title"/>
          </p:nvPr>
        </p:nvSpPr>
        <p:spPr>
          <a:xfrm>
            <a:off x="691387" y="325882"/>
            <a:ext cx="2794000" cy="696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Introduction</a:t>
            </a:r>
            <a:endParaRPr/>
          </a:p>
        </p:txBody>
      </p:sp>
      <p:sp>
        <p:nvSpPr>
          <p:cNvPr id="60" name="Google Shape;60;p5"/>
          <p:cNvSpPr txBox="1"/>
          <p:nvPr/>
        </p:nvSpPr>
        <p:spPr>
          <a:xfrm>
            <a:off x="584787" y="5706100"/>
            <a:ext cx="7829400" cy="17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19100" marR="0" lvl="0" indent="-38258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80"/>
              <a:buFont typeface="Noto Sans Symbols"/>
              <a:buChar char="⦿"/>
            </a:pPr>
            <a:r>
              <a:rPr lang="en-US" sz="2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 our work , we have imbalance data issue in</a:t>
            </a:r>
            <a:endParaRPr sz="26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20624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n-US" sz="2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some product even without any defect.</a:t>
            </a:r>
            <a:endParaRPr sz="26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1" name="Google Shape;61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6956" y="2565646"/>
            <a:ext cx="4204677" cy="27898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40918" y="2565659"/>
            <a:ext cx="4204677" cy="2789867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5"/>
          <p:cNvSpPr txBox="1"/>
          <p:nvPr/>
        </p:nvSpPr>
        <p:spPr>
          <a:xfrm>
            <a:off x="246962" y="1723375"/>
            <a:ext cx="7829400" cy="17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19100" marR="0" lvl="0" indent="-38893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80"/>
              <a:buFont typeface="Noto Sans Symbols"/>
              <a:buChar char="⦿"/>
            </a:pPr>
            <a:r>
              <a:rPr lang="en-US"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It is collect data type distribution in 2023 W45</a:t>
            </a:r>
            <a:endParaRPr sz="27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43.png">
            <a:extLst>
              <a:ext uri="{FF2B5EF4-FFF2-40B4-BE49-F238E27FC236}">
                <a16:creationId xmlns:a16="http://schemas.microsoft.com/office/drawing/2014/main" id="{2E11BD86-CF44-4A2B-B834-57EBDCD19370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1647388" y="4537317"/>
            <a:ext cx="5849223" cy="2355365"/>
          </a:xfrm>
          <a:prstGeom prst="rect">
            <a:avLst/>
          </a:prstGeom>
          <a:ln/>
        </p:spPr>
      </p:pic>
      <p:sp>
        <p:nvSpPr>
          <p:cNvPr id="75" name="Google Shape;75;p6"/>
          <p:cNvSpPr txBox="1"/>
          <p:nvPr/>
        </p:nvSpPr>
        <p:spPr>
          <a:xfrm>
            <a:off x="682169" y="356362"/>
            <a:ext cx="5316404" cy="6905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 b="0" i="0" u="none" strike="noStrike" cap="none">
                <a:solidFill>
                  <a:srgbClr val="46464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Related work</a:t>
            </a:r>
            <a:endParaRPr sz="4400" b="0" i="0" u="none" strike="noStrike" cap="none">
              <a:solidFill>
                <a:srgbClr val="46464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6" name="Google Shape;76;p6"/>
          <p:cNvSpPr txBox="1"/>
          <p:nvPr/>
        </p:nvSpPr>
        <p:spPr>
          <a:xfrm>
            <a:off x="425014" y="1384629"/>
            <a:ext cx="7467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altLang="zh-TW" sz="35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Self-supervised</a:t>
            </a:r>
            <a:endParaRPr sz="3500"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6"/>
          <p:cNvSpPr txBox="1"/>
          <p:nvPr/>
        </p:nvSpPr>
        <p:spPr>
          <a:xfrm>
            <a:off x="75939" y="1885109"/>
            <a:ext cx="9330900" cy="395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endParaRPr sz="2900" b="0" i="0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19100" marR="0" lvl="0" indent="-369887" algn="l" rtl="0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Char char="⦿"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It can use </a:t>
            </a:r>
            <a:r>
              <a:rPr lang="en-US" sz="28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unlabel</a:t>
            </a:r>
            <a:r>
              <a:rPr lang="en-US" sz="2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data to improve model’s feature</a:t>
            </a:r>
          </a:p>
          <a:p>
            <a:pPr marL="49213" marR="0" lvl="0" algn="l" rtl="0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200"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extraction performance</a:t>
            </a:r>
          </a:p>
          <a:p>
            <a:pPr marL="457200" marR="0" lvl="0" indent="0" algn="l" rtl="0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endParaRPr sz="29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19100" marR="0" lvl="0" indent="-369887" algn="l" rtl="0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Char char="⦿"/>
            </a:pPr>
            <a:r>
              <a:rPr lang="en-US" sz="29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Methods like: </a:t>
            </a:r>
            <a:endParaRPr sz="29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lang="en-US" sz="29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en-US" sz="2491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-US" sz="2391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 ICML (</a:t>
            </a:r>
            <a:r>
              <a:rPr lang="en-US" altLang="zh-TW" sz="2400" b="1" i="0" dirty="0">
                <a:solidFill>
                  <a:schemeClr val="tx1"/>
                </a:solidFill>
                <a:effectLst/>
                <a:latin typeface="+mn-lt"/>
              </a:rPr>
              <a:t>A Simple Framework for Contrastive Learning of        </a:t>
            </a:r>
          </a:p>
          <a:p>
            <a:pPr marL="457200" marR="0" lvl="0" indent="0" algn="l" rtl="0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lang="en-US" altLang="zh-TW" sz="2400" b="1" dirty="0">
                <a:solidFill>
                  <a:schemeClr val="tx1"/>
                </a:solidFill>
                <a:latin typeface="+mn-lt"/>
              </a:rPr>
              <a:t>                 </a:t>
            </a:r>
            <a:r>
              <a:rPr lang="en-US" altLang="zh-TW" sz="2400" b="1" i="0" dirty="0">
                <a:solidFill>
                  <a:schemeClr val="tx1"/>
                </a:solidFill>
                <a:effectLst/>
                <a:latin typeface="+mn-lt"/>
              </a:rPr>
              <a:t>Visual Representations</a:t>
            </a:r>
            <a:r>
              <a:rPr lang="en-US" sz="2391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 [2020]</a:t>
            </a:r>
            <a:endParaRPr sz="2591"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591"/>
              <a:buFont typeface="Arial"/>
              <a:buNone/>
            </a:pPr>
            <a:endParaRPr sz="2591" b="0" i="0" u="none" strike="noStrike" cap="none" dirty="0">
              <a:solidFill>
                <a:srgbClr val="F9E98E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591"/>
              <a:buFont typeface="Arial"/>
              <a:buNone/>
            </a:pPr>
            <a:endParaRPr sz="2591" b="0" i="0" u="none" strike="noStrike" cap="none" dirty="0">
              <a:solidFill>
                <a:srgbClr val="F9E98E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endParaRPr sz="2900" b="0" i="0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819751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6"/>
          <p:cNvSpPr txBox="1"/>
          <p:nvPr/>
        </p:nvSpPr>
        <p:spPr>
          <a:xfrm>
            <a:off x="682169" y="356362"/>
            <a:ext cx="5316404" cy="6905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 b="0" i="0" u="none" strike="noStrike" cap="none">
                <a:solidFill>
                  <a:srgbClr val="46464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Related work</a:t>
            </a:r>
            <a:endParaRPr sz="4400" b="0" i="0" u="none" strike="noStrike" cap="none">
              <a:solidFill>
                <a:srgbClr val="46464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6" name="Google Shape;76;p6"/>
          <p:cNvSpPr txBox="1"/>
          <p:nvPr/>
        </p:nvSpPr>
        <p:spPr>
          <a:xfrm>
            <a:off x="380625" y="1535550"/>
            <a:ext cx="7467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35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Reconstruction based</a:t>
            </a:r>
            <a:endParaRPr sz="35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6"/>
          <p:cNvSpPr txBox="1"/>
          <p:nvPr/>
        </p:nvSpPr>
        <p:spPr>
          <a:xfrm>
            <a:off x="111450" y="2274800"/>
            <a:ext cx="9330900" cy="395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endParaRPr sz="2900" b="0" i="0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19100" marR="0" lvl="0" indent="-369887" algn="l" rtl="0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Char char="⦿"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It will compare reconstructed image to original image </a:t>
            </a:r>
            <a:endParaRPr sz="2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if they have difference pattern that is defect </a:t>
            </a:r>
            <a:endParaRPr sz="2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endParaRPr sz="29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19100" marR="0" lvl="0" indent="-369887" algn="l" rtl="0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Char char="⦿"/>
            </a:pPr>
            <a:r>
              <a:rPr lang="en-US" sz="29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Methods like: </a:t>
            </a:r>
            <a:endParaRPr sz="29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lang="en-US" sz="29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en-US" sz="2491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-US" sz="2391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 IEEE (Memorizing Normality to Detect Anomaly) [2019]</a:t>
            </a:r>
            <a:endParaRPr sz="2591"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591"/>
              <a:buFont typeface="Arial"/>
              <a:buNone/>
            </a:pPr>
            <a:endParaRPr sz="2591" b="0" i="0" u="none" strike="noStrike" cap="none" dirty="0">
              <a:solidFill>
                <a:srgbClr val="F9E98E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591"/>
              <a:buFont typeface="Arial"/>
              <a:buNone/>
            </a:pPr>
            <a:endParaRPr sz="2591" b="0" i="0" u="none" strike="noStrike" cap="none" dirty="0">
              <a:solidFill>
                <a:srgbClr val="F9E98E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endParaRPr sz="2900" b="0" i="0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8" name="Google Shape;78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8875" y="5249653"/>
            <a:ext cx="6846250" cy="16083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34.png">
            <a:extLst>
              <a:ext uri="{FF2B5EF4-FFF2-40B4-BE49-F238E27FC236}">
                <a16:creationId xmlns:a16="http://schemas.microsoft.com/office/drawing/2014/main" id="{543353F3-8740-47D2-96D0-FFAC3C6528C3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378096" y="4740676"/>
            <a:ext cx="5924550" cy="2117324"/>
          </a:xfrm>
          <a:prstGeom prst="rect">
            <a:avLst/>
          </a:prstGeom>
          <a:ln/>
        </p:spPr>
      </p:pic>
      <p:sp>
        <p:nvSpPr>
          <p:cNvPr id="83" name="Google Shape;83;p7"/>
          <p:cNvSpPr txBox="1"/>
          <p:nvPr/>
        </p:nvSpPr>
        <p:spPr>
          <a:xfrm>
            <a:off x="682169" y="356362"/>
            <a:ext cx="5316404" cy="6905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 b="0" i="0" u="none" strike="noStrike" cap="none">
                <a:solidFill>
                  <a:srgbClr val="46464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Related work </a:t>
            </a:r>
            <a:endParaRPr sz="4400" b="0" i="0" u="none" strike="noStrike" cap="none">
              <a:solidFill>
                <a:srgbClr val="46464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4" name="Google Shape;84;p7"/>
          <p:cNvSpPr txBox="1"/>
          <p:nvPr/>
        </p:nvSpPr>
        <p:spPr>
          <a:xfrm>
            <a:off x="344619" y="1341901"/>
            <a:ext cx="7467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35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Representation based</a:t>
            </a:r>
            <a:endParaRPr sz="3500"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7"/>
          <p:cNvSpPr txBox="1"/>
          <p:nvPr/>
        </p:nvSpPr>
        <p:spPr>
          <a:xfrm>
            <a:off x="167066" y="1913401"/>
            <a:ext cx="9330900" cy="395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endParaRPr sz="2900" b="0" i="0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19100" marR="0" lvl="0" indent="-369887" algn="l" rtl="0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Char char="⦿"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Through calculate test sample to pass feature </a:t>
            </a:r>
            <a:endParaRPr sz="2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distance to judge it is pass or defect</a:t>
            </a:r>
            <a:endParaRPr sz="2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endParaRPr sz="29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19100" marR="0" lvl="0" indent="-369887" algn="l" rtl="0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Char char="⦿"/>
            </a:pPr>
            <a:r>
              <a:rPr lang="en-US" sz="29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Methods like: </a:t>
            </a:r>
            <a:endParaRPr sz="29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/>
            <a:r>
              <a:rPr lang="en-US" sz="2591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591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-US" sz="2491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 ICPR </a:t>
            </a:r>
            <a:r>
              <a:rPr lang="en-US" sz="2391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US" altLang="zh-TW" sz="2400" b="1" i="0" dirty="0">
                <a:solidFill>
                  <a:srgbClr val="000000"/>
                </a:solidFill>
                <a:effectLst/>
                <a:latin typeface="+mn-lt"/>
              </a:rPr>
              <a:t>A Patch Distribution Modeling Framework for </a:t>
            </a:r>
          </a:p>
          <a:p>
            <a:pPr algn="l"/>
            <a:r>
              <a:rPr lang="en-US" altLang="zh-TW" sz="2400" b="1" i="0" dirty="0">
                <a:solidFill>
                  <a:srgbClr val="000000"/>
                </a:solidFill>
                <a:effectLst/>
                <a:latin typeface="+mn-lt"/>
              </a:rPr>
              <a:t>                 Anomaly Detection and Localization</a:t>
            </a:r>
            <a:r>
              <a:rPr lang="en-US" sz="2391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r>
              <a:rPr lang="en-US" sz="2491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[2020]</a:t>
            </a:r>
            <a:endParaRPr sz="2691"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591"/>
              <a:buFont typeface="Arial"/>
              <a:buNone/>
            </a:pPr>
            <a:endParaRPr sz="2591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591"/>
              <a:buFont typeface="Arial"/>
              <a:buNone/>
            </a:pPr>
            <a:endParaRPr sz="2591" b="0" i="0" u="none" strike="noStrike" cap="none" dirty="0">
              <a:solidFill>
                <a:srgbClr val="F9E98E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endParaRPr sz="2900" b="0" i="0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E2BF2FC1-3FA4-4232-AAE8-BA4BA545C5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5369" y="4769792"/>
            <a:ext cx="2161905" cy="190476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1"/>
          <p:cNvSpPr txBox="1"/>
          <p:nvPr/>
        </p:nvSpPr>
        <p:spPr>
          <a:xfrm>
            <a:off x="682169" y="356362"/>
            <a:ext cx="5316300" cy="13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 sz="4400" b="0" i="0" u="none" strike="noStrike" cap="none">
                <a:solidFill>
                  <a:srgbClr val="46464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Proposed Scheme</a:t>
            </a:r>
            <a:endParaRPr sz="4400" b="0" i="0" u="none" strike="noStrike" cap="none">
              <a:solidFill>
                <a:srgbClr val="46464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endParaRPr sz="4400" b="0" i="0" u="none" strike="noStrike" cap="none">
              <a:solidFill>
                <a:srgbClr val="46464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3" name="Google Shape;143;p11"/>
          <p:cNvSpPr txBox="1"/>
          <p:nvPr/>
        </p:nvSpPr>
        <p:spPr>
          <a:xfrm>
            <a:off x="211635" y="1726170"/>
            <a:ext cx="9615300" cy="50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332740" marR="5080" lvl="0" indent="-3327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A1F28"/>
              </a:buClr>
              <a:buSzPts val="3200"/>
              <a:buFont typeface="Noto Sans Symbols"/>
              <a:buChar char="◻"/>
            </a:pPr>
            <a:r>
              <a:rPr lang="en-US" sz="3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Image Preprocess</a:t>
            </a:r>
            <a:endParaRPr sz="32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4" name="Google Shape;144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200" y="2667000"/>
            <a:ext cx="2743200" cy="3657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11"/>
          <p:cNvSpPr txBox="1"/>
          <p:nvPr/>
        </p:nvSpPr>
        <p:spPr>
          <a:xfrm>
            <a:off x="391202" y="2274450"/>
            <a:ext cx="303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3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Image size = 900x1200</a:t>
            </a:r>
            <a:endParaRPr sz="23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11"/>
          <p:cNvSpPr/>
          <p:nvPr/>
        </p:nvSpPr>
        <p:spPr>
          <a:xfrm>
            <a:off x="457200" y="2666999"/>
            <a:ext cx="1828800" cy="1828799"/>
          </a:xfrm>
          <a:prstGeom prst="rect">
            <a:avLst/>
          </a:prstGeom>
          <a:noFill/>
          <a:ln w="38100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11"/>
          <p:cNvSpPr/>
          <p:nvPr/>
        </p:nvSpPr>
        <p:spPr>
          <a:xfrm>
            <a:off x="1371599" y="2667000"/>
            <a:ext cx="1828800" cy="1828800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11"/>
          <p:cNvSpPr/>
          <p:nvPr/>
        </p:nvSpPr>
        <p:spPr>
          <a:xfrm>
            <a:off x="1356217" y="3582097"/>
            <a:ext cx="1828800" cy="1828799"/>
          </a:xfrm>
          <a:prstGeom prst="rect">
            <a:avLst/>
          </a:prstGeom>
          <a:noFill/>
          <a:ln w="38100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11"/>
          <p:cNvSpPr/>
          <p:nvPr/>
        </p:nvSpPr>
        <p:spPr>
          <a:xfrm>
            <a:off x="457198" y="4505178"/>
            <a:ext cx="1828800" cy="1828799"/>
          </a:xfrm>
          <a:prstGeom prst="rect">
            <a:avLst/>
          </a:prstGeom>
          <a:noFill/>
          <a:ln w="38100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11"/>
          <p:cNvSpPr/>
          <p:nvPr/>
        </p:nvSpPr>
        <p:spPr>
          <a:xfrm>
            <a:off x="457198" y="3572720"/>
            <a:ext cx="1828800" cy="1828800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11"/>
          <p:cNvSpPr txBox="1"/>
          <p:nvPr/>
        </p:nvSpPr>
        <p:spPr>
          <a:xfrm>
            <a:off x="1175070" y="3270956"/>
            <a:ext cx="393056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sz="3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11"/>
          <p:cNvSpPr txBox="1"/>
          <p:nvPr/>
        </p:nvSpPr>
        <p:spPr>
          <a:xfrm>
            <a:off x="2104852" y="3270955"/>
            <a:ext cx="393056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3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11"/>
          <p:cNvSpPr/>
          <p:nvPr/>
        </p:nvSpPr>
        <p:spPr>
          <a:xfrm>
            <a:off x="1363908" y="4488104"/>
            <a:ext cx="1828800" cy="1828800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p11"/>
          <p:cNvSpPr txBox="1"/>
          <p:nvPr/>
        </p:nvSpPr>
        <p:spPr>
          <a:xfrm>
            <a:off x="2089470" y="4157494"/>
            <a:ext cx="393056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sz="3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11"/>
          <p:cNvSpPr txBox="1"/>
          <p:nvPr/>
        </p:nvSpPr>
        <p:spPr>
          <a:xfrm>
            <a:off x="1159688" y="4155039"/>
            <a:ext cx="393056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3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11"/>
          <p:cNvSpPr txBox="1"/>
          <p:nvPr/>
        </p:nvSpPr>
        <p:spPr>
          <a:xfrm>
            <a:off x="1159688" y="5087497"/>
            <a:ext cx="393056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 sz="3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11"/>
          <p:cNvSpPr txBox="1"/>
          <p:nvPr/>
        </p:nvSpPr>
        <p:spPr>
          <a:xfrm>
            <a:off x="2106179" y="5086744"/>
            <a:ext cx="393056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endParaRPr sz="3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11"/>
          <p:cNvSpPr/>
          <p:nvPr/>
        </p:nvSpPr>
        <p:spPr>
          <a:xfrm rot="-5400000">
            <a:off x="4413337" y="3373714"/>
            <a:ext cx="1057500" cy="26250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11"/>
          <p:cNvSpPr txBox="1"/>
          <p:nvPr/>
        </p:nvSpPr>
        <p:spPr>
          <a:xfrm>
            <a:off x="3410238" y="3424875"/>
            <a:ext cx="35076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Divide to 6 patch(600x600)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 Resize to (224x224)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11"/>
          <p:cNvSpPr txBox="1"/>
          <p:nvPr/>
        </p:nvSpPr>
        <p:spPr>
          <a:xfrm>
            <a:off x="6342648" y="2963175"/>
            <a:ext cx="2882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Image size = 224x224</a:t>
            </a:r>
            <a:endParaRPr sz="24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1" name="Google Shape;161;p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127693" y="3816588"/>
            <a:ext cx="1312575" cy="12990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1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080585" y="3801710"/>
            <a:ext cx="1267783" cy="12677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1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247513" y="3746814"/>
            <a:ext cx="1171671" cy="1277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1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099693" y="3691962"/>
            <a:ext cx="1245009" cy="1277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11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004127" y="3652154"/>
            <a:ext cx="1267783" cy="12677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11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908094" y="3582097"/>
            <a:ext cx="1267783" cy="12775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1723</TotalTime>
  <Words>885</Words>
  <Application>Microsoft Office PowerPoint</Application>
  <PresentationFormat>如螢幕大小 (4:3)</PresentationFormat>
  <Paragraphs>247</Paragraphs>
  <Slides>26</Slides>
  <Notes>26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26</vt:i4>
      </vt:variant>
    </vt:vector>
  </HeadingPairs>
  <TitlesOfParts>
    <vt:vector size="34" baseType="lpstr">
      <vt:lpstr>Gungsuh</vt:lpstr>
      <vt:lpstr>Noto Sans Symbols</vt:lpstr>
      <vt:lpstr>新細明體</vt:lpstr>
      <vt:lpstr>Arial</vt:lpstr>
      <vt:lpstr>Calibri</vt:lpstr>
      <vt:lpstr>Cambria</vt:lpstr>
      <vt:lpstr>Times New Roman</vt:lpstr>
      <vt:lpstr>Office Theme</vt:lpstr>
      <vt:lpstr>PowerPoint 簡報</vt:lpstr>
      <vt:lpstr>Outline</vt:lpstr>
      <vt:lpstr>Introduction</vt:lpstr>
      <vt:lpstr>Introduction</vt:lpstr>
      <vt:lpstr>Introduction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</dc:title>
  <dc:creator>Steve</dc:creator>
  <cp:lastModifiedBy>ian</cp:lastModifiedBy>
  <cp:revision>20</cp:revision>
  <dcterms:created xsi:type="dcterms:W3CDTF">2022-11-12T05:31:40Z</dcterms:created>
  <dcterms:modified xsi:type="dcterms:W3CDTF">2024-07-14T16:08:01Z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2015-03-03T00:00:00Z</vt:filetime>
  </property>
  <property fmtid="{D5CDD505-2E9C-101B-9397-08002B2CF9AE}" pid="3" name="Creator">
    <vt:lpwstr>Microsoft® PowerPoint® 2013</vt:lpwstr>
  </property>
  <property fmtid="{D5CDD505-2E9C-101B-9397-08002B2CF9AE}" pid="4" name="LastSaved">
    <vt:filetime>2022-11-12T00:00:00Z</vt:filetime>
  </property>
</Properties>
</file>